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5"/>
  </p:notesMasterIdLst>
  <p:sldIdLst>
    <p:sldId id="256" r:id="rId2"/>
    <p:sldId id="263" r:id="rId3"/>
    <p:sldId id="264" r:id="rId4"/>
    <p:sldId id="267" r:id="rId5"/>
    <p:sldId id="268" r:id="rId6"/>
    <p:sldId id="274" r:id="rId7"/>
    <p:sldId id="275" r:id="rId8"/>
    <p:sldId id="259" r:id="rId9"/>
    <p:sldId id="282" r:id="rId10"/>
    <p:sldId id="281" r:id="rId11"/>
    <p:sldId id="278" r:id="rId12"/>
    <p:sldId id="279" r:id="rId13"/>
    <p:sldId id="28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E79"/>
    <a:srgbClr val="FF85FF"/>
    <a:srgbClr val="0096FF"/>
    <a:srgbClr val="92D050"/>
    <a:srgbClr val="FF2600"/>
    <a:srgbClr val="FF0000"/>
    <a:srgbClr val="00FD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78639"/>
  </p:normalViewPr>
  <p:slideViewPr>
    <p:cSldViewPr snapToGrid="0">
      <p:cViewPr>
        <p:scale>
          <a:sx n="97" d="100"/>
          <a:sy n="97" d="100"/>
        </p:scale>
        <p:origin x="1704" y="24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_rels/drawing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svg"/><Relationship Id="rId1" Type="http://schemas.openxmlformats.org/officeDocument/2006/relationships/image" Target="../media/image12.png"/><Relationship Id="rId4" Type="http://schemas.openxmlformats.org/officeDocument/2006/relationships/image" Target="../media/image15.sv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7008395-543E-4538-BC7D-EEDD0BB4712A}" type="doc">
      <dgm:prSet loTypeId="urn:microsoft.com/office/officeart/2005/8/layout/vList2" loCatId="list" qsTypeId="urn:microsoft.com/office/officeart/2005/8/quickstyle/simple1" qsCatId="simple" csTypeId="urn:microsoft.com/office/officeart/2005/8/colors/colorful2" csCatId="colorful" phldr="1"/>
      <dgm:spPr/>
      <dgm:t>
        <a:bodyPr/>
        <a:lstStyle/>
        <a:p>
          <a:endParaRPr lang="en-US"/>
        </a:p>
      </dgm:t>
    </dgm:pt>
    <dgm:pt modelId="{B5704D80-3D2C-4BBF-818E-2E3F8574314C}">
      <dgm:prSet/>
      <dgm:spPr/>
      <dgm:t>
        <a:bodyPr/>
        <a:lstStyle/>
        <a:p>
          <a:r>
            <a:rPr lang="en-CA"/>
            <a:t>Overall, an 84% recall on the under-represented class is quite good.</a:t>
          </a:r>
          <a:endParaRPr lang="en-US"/>
        </a:p>
      </dgm:t>
    </dgm:pt>
    <dgm:pt modelId="{B1CD9823-0F71-49A9-8BB2-66720CFFC376}" type="parTrans" cxnId="{66885B15-A563-474B-BCB2-9030ADD6D35B}">
      <dgm:prSet/>
      <dgm:spPr/>
      <dgm:t>
        <a:bodyPr/>
        <a:lstStyle/>
        <a:p>
          <a:endParaRPr lang="en-US" sz="2000"/>
        </a:p>
      </dgm:t>
    </dgm:pt>
    <dgm:pt modelId="{5766284F-F6EC-482B-B6D5-130A03330185}" type="sibTrans" cxnId="{66885B15-A563-474B-BCB2-9030ADD6D35B}">
      <dgm:prSet/>
      <dgm:spPr/>
      <dgm:t>
        <a:bodyPr/>
        <a:lstStyle/>
        <a:p>
          <a:endParaRPr lang="en-US"/>
        </a:p>
      </dgm:t>
    </dgm:pt>
    <dgm:pt modelId="{0D605C2A-4E1F-4039-A222-669F743C4B6F}">
      <dgm:prSet/>
      <dgm:spPr/>
      <dgm:t>
        <a:bodyPr/>
        <a:lstStyle/>
        <a:p>
          <a:r>
            <a:rPr lang="en-CA"/>
            <a:t>Currently no system such as this currently in place.  Something is better than nothing.</a:t>
          </a:r>
          <a:endParaRPr lang="en-US"/>
        </a:p>
      </dgm:t>
    </dgm:pt>
    <dgm:pt modelId="{49B4D1A2-06F5-4260-A6D5-3525E8E9E076}" type="parTrans" cxnId="{42134634-1552-4AE1-AA0D-21091257FFED}">
      <dgm:prSet/>
      <dgm:spPr/>
      <dgm:t>
        <a:bodyPr/>
        <a:lstStyle/>
        <a:p>
          <a:endParaRPr lang="en-US" sz="2000"/>
        </a:p>
      </dgm:t>
    </dgm:pt>
    <dgm:pt modelId="{5CE67447-2913-4BF3-A181-8BF5BA906198}" type="sibTrans" cxnId="{42134634-1552-4AE1-AA0D-21091257FFED}">
      <dgm:prSet/>
      <dgm:spPr/>
      <dgm:t>
        <a:bodyPr/>
        <a:lstStyle/>
        <a:p>
          <a:endParaRPr lang="en-US"/>
        </a:p>
      </dgm:t>
    </dgm:pt>
    <dgm:pt modelId="{76A8823E-B9CD-48C6-BF04-FA84D724A356}">
      <dgm:prSet/>
      <dgm:spPr/>
      <dgm:t>
        <a:bodyPr/>
        <a:lstStyle/>
        <a:p>
          <a:r>
            <a:rPr lang="en-CA" b="0" i="0" dirty="0"/>
            <a:t>If we can help </a:t>
          </a:r>
          <a:r>
            <a:rPr lang="en-CA" dirty="0"/>
            <a:t>even a few more students who are At-Risk, it’s a win.</a:t>
          </a:r>
          <a:endParaRPr lang="en-US" dirty="0"/>
        </a:p>
      </dgm:t>
    </dgm:pt>
    <dgm:pt modelId="{7767395F-2009-4172-B976-6228250B3458}" type="parTrans" cxnId="{2F96BC1C-AB8F-4986-81D7-5A18D0BB29F4}">
      <dgm:prSet/>
      <dgm:spPr/>
      <dgm:t>
        <a:bodyPr/>
        <a:lstStyle/>
        <a:p>
          <a:endParaRPr lang="en-US" sz="2000"/>
        </a:p>
      </dgm:t>
    </dgm:pt>
    <dgm:pt modelId="{1BC36C56-49ED-41EC-8A69-D8C2654E7E91}" type="sibTrans" cxnId="{2F96BC1C-AB8F-4986-81D7-5A18D0BB29F4}">
      <dgm:prSet/>
      <dgm:spPr/>
      <dgm:t>
        <a:bodyPr/>
        <a:lstStyle/>
        <a:p>
          <a:endParaRPr lang="en-US"/>
        </a:p>
      </dgm:t>
    </dgm:pt>
    <dgm:pt modelId="{B5795A87-AF81-5E4A-A55C-0A3E2D6E484B}" type="pres">
      <dgm:prSet presAssocID="{07008395-543E-4538-BC7D-EEDD0BB4712A}" presName="linear" presStyleCnt="0">
        <dgm:presLayoutVars>
          <dgm:animLvl val="lvl"/>
          <dgm:resizeHandles val="exact"/>
        </dgm:presLayoutVars>
      </dgm:prSet>
      <dgm:spPr/>
    </dgm:pt>
    <dgm:pt modelId="{48EA7F2C-679C-EA4A-87E2-F4AB2EEF5463}" type="pres">
      <dgm:prSet presAssocID="{B5704D80-3D2C-4BBF-818E-2E3F8574314C}" presName="parentText" presStyleLbl="node1" presStyleIdx="0" presStyleCnt="3">
        <dgm:presLayoutVars>
          <dgm:chMax val="0"/>
          <dgm:bulletEnabled val="1"/>
        </dgm:presLayoutVars>
      </dgm:prSet>
      <dgm:spPr/>
    </dgm:pt>
    <dgm:pt modelId="{49D2C4AC-FD3F-BA4F-8219-799E92EF8F98}" type="pres">
      <dgm:prSet presAssocID="{5766284F-F6EC-482B-B6D5-130A03330185}" presName="spacer" presStyleCnt="0"/>
      <dgm:spPr/>
    </dgm:pt>
    <dgm:pt modelId="{442EC49E-E014-4E42-AA53-F9164440E0FB}" type="pres">
      <dgm:prSet presAssocID="{0D605C2A-4E1F-4039-A222-669F743C4B6F}" presName="parentText" presStyleLbl="node1" presStyleIdx="1" presStyleCnt="3">
        <dgm:presLayoutVars>
          <dgm:chMax val="0"/>
          <dgm:bulletEnabled val="1"/>
        </dgm:presLayoutVars>
      </dgm:prSet>
      <dgm:spPr/>
    </dgm:pt>
    <dgm:pt modelId="{03758D2C-9CB9-6C4E-8C40-B23C11EF39E7}" type="pres">
      <dgm:prSet presAssocID="{5CE67447-2913-4BF3-A181-8BF5BA906198}" presName="spacer" presStyleCnt="0"/>
      <dgm:spPr/>
    </dgm:pt>
    <dgm:pt modelId="{129D8042-07B2-EB40-A28C-E382CAD14015}" type="pres">
      <dgm:prSet presAssocID="{76A8823E-B9CD-48C6-BF04-FA84D724A356}" presName="parentText" presStyleLbl="node1" presStyleIdx="2" presStyleCnt="3">
        <dgm:presLayoutVars>
          <dgm:chMax val="0"/>
          <dgm:bulletEnabled val="1"/>
        </dgm:presLayoutVars>
      </dgm:prSet>
      <dgm:spPr/>
    </dgm:pt>
  </dgm:ptLst>
  <dgm:cxnLst>
    <dgm:cxn modelId="{67F57714-47B8-7045-91AA-995D3BCC3EEA}" type="presOf" srcId="{0D605C2A-4E1F-4039-A222-669F743C4B6F}" destId="{442EC49E-E014-4E42-AA53-F9164440E0FB}" srcOrd="0" destOrd="0" presId="urn:microsoft.com/office/officeart/2005/8/layout/vList2"/>
    <dgm:cxn modelId="{66885B15-A563-474B-BCB2-9030ADD6D35B}" srcId="{07008395-543E-4538-BC7D-EEDD0BB4712A}" destId="{B5704D80-3D2C-4BBF-818E-2E3F8574314C}" srcOrd="0" destOrd="0" parTransId="{B1CD9823-0F71-49A9-8BB2-66720CFFC376}" sibTransId="{5766284F-F6EC-482B-B6D5-130A03330185}"/>
    <dgm:cxn modelId="{2F96BC1C-AB8F-4986-81D7-5A18D0BB29F4}" srcId="{07008395-543E-4538-BC7D-EEDD0BB4712A}" destId="{76A8823E-B9CD-48C6-BF04-FA84D724A356}" srcOrd="2" destOrd="0" parTransId="{7767395F-2009-4172-B976-6228250B3458}" sibTransId="{1BC36C56-49ED-41EC-8A69-D8C2654E7E91}"/>
    <dgm:cxn modelId="{ACABAD24-1D8C-194C-B6F6-49574B8AFDB2}" type="presOf" srcId="{B5704D80-3D2C-4BBF-818E-2E3F8574314C}" destId="{48EA7F2C-679C-EA4A-87E2-F4AB2EEF5463}" srcOrd="0" destOrd="0" presId="urn:microsoft.com/office/officeart/2005/8/layout/vList2"/>
    <dgm:cxn modelId="{42134634-1552-4AE1-AA0D-21091257FFED}" srcId="{07008395-543E-4538-BC7D-EEDD0BB4712A}" destId="{0D605C2A-4E1F-4039-A222-669F743C4B6F}" srcOrd="1" destOrd="0" parTransId="{49B4D1A2-06F5-4260-A6D5-3525E8E9E076}" sibTransId="{5CE67447-2913-4BF3-A181-8BF5BA906198}"/>
    <dgm:cxn modelId="{5CC631A7-1FD5-8440-AE76-2BCD25418C89}" type="presOf" srcId="{76A8823E-B9CD-48C6-BF04-FA84D724A356}" destId="{129D8042-07B2-EB40-A28C-E382CAD14015}" srcOrd="0" destOrd="0" presId="urn:microsoft.com/office/officeart/2005/8/layout/vList2"/>
    <dgm:cxn modelId="{582E9CDA-6821-3C46-80E8-B70CE01D6DB6}" type="presOf" srcId="{07008395-543E-4538-BC7D-EEDD0BB4712A}" destId="{B5795A87-AF81-5E4A-A55C-0A3E2D6E484B}" srcOrd="0" destOrd="0" presId="urn:microsoft.com/office/officeart/2005/8/layout/vList2"/>
    <dgm:cxn modelId="{C02AC25A-D7B0-9B4E-9B6F-56CBD04ECCCD}" type="presParOf" srcId="{B5795A87-AF81-5E4A-A55C-0A3E2D6E484B}" destId="{48EA7F2C-679C-EA4A-87E2-F4AB2EEF5463}" srcOrd="0" destOrd="0" presId="urn:microsoft.com/office/officeart/2005/8/layout/vList2"/>
    <dgm:cxn modelId="{00C35D80-1B16-5540-BF87-013FFE4962A6}" type="presParOf" srcId="{B5795A87-AF81-5E4A-A55C-0A3E2D6E484B}" destId="{49D2C4AC-FD3F-BA4F-8219-799E92EF8F98}" srcOrd="1" destOrd="0" presId="urn:microsoft.com/office/officeart/2005/8/layout/vList2"/>
    <dgm:cxn modelId="{85DCB577-B788-AA4D-9B5D-A806EC0E2C3A}" type="presParOf" srcId="{B5795A87-AF81-5E4A-A55C-0A3E2D6E484B}" destId="{442EC49E-E014-4E42-AA53-F9164440E0FB}" srcOrd="2" destOrd="0" presId="urn:microsoft.com/office/officeart/2005/8/layout/vList2"/>
    <dgm:cxn modelId="{C2C5C36F-5139-AE4D-BE2D-9BBD607460EA}" type="presParOf" srcId="{B5795A87-AF81-5E4A-A55C-0A3E2D6E484B}" destId="{03758D2C-9CB9-6C4E-8C40-B23C11EF39E7}" srcOrd="3" destOrd="0" presId="urn:microsoft.com/office/officeart/2005/8/layout/vList2"/>
    <dgm:cxn modelId="{9FBE1B76-B7A8-1840-A37E-E48CBE249085}" type="presParOf" srcId="{B5795A87-AF81-5E4A-A55C-0A3E2D6E484B}" destId="{129D8042-07B2-EB40-A28C-E382CAD14015}" srcOrd="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E1FCAFA-5CFA-454F-AC20-E600B246AF91}" type="doc">
      <dgm:prSet loTypeId="urn:microsoft.com/office/officeart/2018/2/layout/IconLabelList" loCatId="icon" qsTypeId="urn:microsoft.com/office/officeart/2005/8/quickstyle/simple1" qsCatId="simple" csTypeId="urn:microsoft.com/office/officeart/2018/5/colors/Iconchunking_neutralbg_colorful1" csCatId="colorful" phldr="1"/>
      <dgm:spPr/>
      <dgm:t>
        <a:bodyPr/>
        <a:lstStyle/>
        <a:p>
          <a:endParaRPr lang="en-US"/>
        </a:p>
      </dgm:t>
    </dgm:pt>
    <dgm:pt modelId="{AD6ADF66-D6A8-409C-8F2E-AEBB43DCB5D5}">
      <dgm:prSet custT="1"/>
      <dgm:spPr/>
      <dgm:t>
        <a:bodyPr/>
        <a:lstStyle/>
        <a:p>
          <a:pPr>
            <a:lnSpc>
              <a:spcPct val="100000"/>
            </a:lnSpc>
          </a:pPr>
          <a:r>
            <a:rPr lang="en-CA" sz="2400" dirty="0"/>
            <a:t>Create a more user-friendly UI for Student Success Navigators – offering a snapshot of areas the student can improve within LMS.</a:t>
          </a:r>
          <a:endParaRPr lang="en-US" sz="2400" dirty="0"/>
        </a:p>
      </dgm:t>
    </dgm:pt>
    <dgm:pt modelId="{67E2BD08-B559-412C-A4A8-CCD98C22F197}" type="parTrans" cxnId="{D6D5475F-2243-4635-A7AD-D282F4D6DD60}">
      <dgm:prSet/>
      <dgm:spPr/>
      <dgm:t>
        <a:bodyPr/>
        <a:lstStyle/>
        <a:p>
          <a:endParaRPr lang="en-US"/>
        </a:p>
      </dgm:t>
    </dgm:pt>
    <dgm:pt modelId="{C0E7B81A-E5CC-44F5-AC01-3C39B26702E2}" type="sibTrans" cxnId="{D6D5475F-2243-4635-A7AD-D282F4D6DD60}">
      <dgm:prSet/>
      <dgm:spPr/>
      <dgm:t>
        <a:bodyPr/>
        <a:lstStyle/>
        <a:p>
          <a:endParaRPr lang="en-US"/>
        </a:p>
      </dgm:t>
    </dgm:pt>
    <dgm:pt modelId="{BDA34452-CF60-487C-8625-C5ED2A0421E7}">
      <dgm:prSet custT="1"/>
      <dgm:spPr/>
      <dgm:t>
        <a:bodyPr/>
        <a:lstStyle/>
        <a:p>
          <a:pPr>
            <a:lnSpc>
              <a:spcPct val="100000"/>
            </a:lnSpc>
          </a:pPr>
          <a:r>
            <a:rPr lang="en-CA" sz="2400" dirty="0"/>
            <a:t>More data for a better model – NOM NOM NOM!</a:t>
          </a:r>
          <a:endParaRPr lang="en-US" sz="2400" dirty="0"/>
        </a:p>
      </dgm:t>
    </dgm:pt>
    <dgm:pt modelId="{AC8085FF-EB74-4F73-ABAA-1C1E3822C501}" type="parTrans" cxnId="{77E66FE3-F654-4576-B0A3-9F8C2D881B07}">
      <dgm:prSet/>
      <dgm:spPr/>
      <dgm:t>
        <a:bodyPr/>
        <a:lstStyle/>
        <a:p>
          <a:endParaRPr lang="en-US"/>
        </a:p>
      </dgm:t>
    </dgm:pt>
    <dgm:pt modelId="{3C0E5021-6297-4682-ADB7-9B5F63EF5060}" type="sibTrans" cxnId="{77E66FE3-F654-4576-B0A3-9F8C2D881B07}">
      <dgm:prSet/>
      <dgm:spPr/>
      <dgm:t>
        <a:bodyPr/>
        <a:lstStyle/>
        <a:p>
          <a:endParaRPr lang="en-US"/>
        </a:p>
      </dgm:t>
    </dgm:pt>
    <dgm:pt modelId="{E20A9336-3BA6-4A1A-B523-F6D0A8A89F07}" type="pres">
      <dgm:prSet presAssocID="{8E1FCAFA-5CFA-454F-AC20-E600B246AF91}" presName="root" presStyleCnt="0">
        <dgm:presLayoutVars>
          <dgm:dir/>
          <dgm:resizeHandles val="exact"/>
        </dgm:presLayoutVars>
      </dgm:prSet>
      <dgm:spPr/>
    </dgm:pt>
    <dgm:pt modelId="{14DB55FE-6276-43CE-AE3A-5391EDC43288}" type="pres">
      <dgm:prSet presAssocID="{AD6ADF66-D6A8-409C-8F2E-AEBB43DCB5D5}" presName="compNode" presStyleCnt="0"/>
      <dgm:spPr/>
    </dgm:pt>
    <dgm:pt modelId="{5614ED44-A07F-4A0D-94DC-9A4CB7A890F7}" type="pres">
      <dgm:prSet presAssocID="{AD6ADF66-D6A8-409C-8F2E-AEBB43DCB5D5}"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Web Design"/>
        </a:ext>
      </dgm:extLst>
    </dgm:pt>
    <dgm:pt modelId="{FD804DEF-2AEE-490F-B07C-A4ACE696E3C7}" type="pres">
      <dgm:prSet presAssocID="{AD6ADF66-D6A8-409C-8F2E-AEBB43DCB5D5}" presName="spaceRect" presStyleCnt="0"/>
      <dgm:spPr/>
    </dgm:pt>
    <dgm:pt modelId="{06277FF0-C743-4E48-A80C-7CC5ECBBF548}" type="pres">
      <dgm:prSet presAssocID="{AD6ADF66-D6A8-409C-8F2E-AEBB43DCB5D5}" presName="textRect" presStyleLbl="revTx" presStyleIdx="0" presStyleCnt="2" custScaleX="137556">
        <dgm:presLayoutVars>
          <dgm:chMax val="1"/>
          <dgm:chPref val="1"/>
        </dgm:presLayoutVars>
      </dgm:prSet>
      <dgm:spPr/>
    </dgm:pt>
    <dgm:pt modelId="{6B07F532-EF0F-4817-BB43-EB317B4DD97C}" type="pres">
      <dgm:prSet presAssocID="{C0E7B81A-E5CC-44F5-AC01-3C39B26702E2}" presName="sibTrans" presStyleCnt="0"/>
      <dgm:spPr/>
    </dgm:pt>
    <dgm:pt modelId="{04080285-D986-4AD3-966C-5375C9F2BA96}" type="pres">
      <dgm:prSet presAssocID="{BDA34452-CF60-487C-8625-C5ED2A0421E7}" presName="compNode" presStyleCnt="0"/>
      <dgm:spPr/>
    </dgm:pt>
    <dgm:pt modelId="{672D4B50-7B76-4C6A-AD02-22FBCB2748A5}" type="pres">
      <dgm:prSet presAssocID="{BDA34452-CF60-487C-8625-C5ED2A0421E7}"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tatistics"/>
        </a:ext>
      </dgm:extLst>
    </dgm:pt>
    <dgm:pt modelId="{8F429AEA-4F68-4F63-A670-56B29AD8A307}" type="pres">
      <dgm:prSet presAssocID="{BDA34452-CF60-487C-8625-C5ED2A0421E7}" presName="spaceRect" presStyleCnt="0"/>
      <dgm:spPr/>
    </dgm:pt>
    <dgm:pt modelId="{C1D3D67F-87C0-4028-B192-37C85B39E1CF}" type="pres">
      <dgm:prSet presAssocID="{BDA34452-CF60-487C-8625-C5ED2A0421E7}" presName="textRect" presStyleLbl="revTx" presStyleIdx="1" presStyleCnt="2">
        <dgm:presLayoutVars>
          <dgm:chMax val="1"/>
          <dgm:chPref val="1"/>
        </dgm:presLayoutVars>
      </dgm:prSet>
      <dgm:spPr/>
    </dgm:pt>
  </dgm:ptLst>
  <dgm:cxnLst>
    <dgm:cxn modelId="{56A61D58-E7A6-48D6-90AF-B376B65ED327}" type="presOf" srcId="{AD6ADF66-D6A8-409C-8F2E-AEBB43DCB5D5}" destId="{06277FF0-C743-4E48-A80C-7CC5ECBBF548}" srcOrd="0" destOrd="0" presId="urn:microsoft.com/office/officeart/2018/2/layout/IconLabelList"/>
    <dgm:cxn modelId="{D6D5475F-2243-4635-A7AD-D282F4D6DD60}" srcId="{8E1FCAFA-5CFA-454F-AC20-E600B246AF91}" destId="{AD6ADF66-D6A8-409C-8F2E-AEBB43DCB5D5}" srcOrd="0" destOrd="0" parTransId="{67E2BD08-B559-412C-A4A8-CCD98C22F197}" sibTransId="{C0E7B81A-E5CC-44F5-AC01-3C39B26702E2}"/>
    <dgm:cxn modelId="{EAA46475-F019-4A29-9185-05ED6378FCA6}" type="presOf" srcId="{8E1FCAFA-5CFA-454F-AC20-E600B246AF91}" destId="{E20A9336-3BA6-4A1A-B523-F6D0A8A89F07}" srcOrd="0" destOrd="0" presId="urn:microsoft.com/office/officeart/2018/2/layout/IconLabelList"/>
    <dgm:cxn modelId="{3BB5FE89-4332-4969-BBA3-57228810DA5C}" type="presOf" srcId="{BDA34452-CF60-487C-8625-C5ED2A0421E7}" destId="{C1D3D67F-87C0-4028-B192-37C85B39E1CF}" srcOrd="0" destOrd="0" presId="urn:microsoft.com/office/officeart/2018/2/layout/IconLabelList"/>
    <dgm:cxn modelId="{77E66FE3-F654-4576-B0A3-9F8C2D881B07}" srcId="{8E1FCAFA-5CFA-454F-AC20-E600B246AF91}" destId="{BDA34452-CF60-487C-8625-C5ED2A0421E7}" srcOrd="1" destOrd="0" parTransId="{AC8085FF-EB74-4F73-ABAA-1C1E3822C501}" sibTransId="{3C0E5021-6297-4682-ADB7-9B5F63EF5060}"/>
    <dgm:cxn modelId="{2B9D6BC1-280F-4A03-9ADC-C5BF7AC09C84}" type="presParOf" srcId="{E20A9336-3BA6-4A1A-B523-F6D0A8A89F07}" destId="{14DB55FE-6276-43CE-AE3A-5391EDC43288}" srcOrd="0" destOrd="0" presId="urn:microsoft.com/office/officeart/2018/2/layout/IconLabelList"/>
    <dgm:cxn modelId="{BDF106F7-4A7B-45AE-A224-DA78039BAF81}" type="presParOf" srcId="{14DB55FE-6276-43CE-AE3A-5391EDC43288}" destId="{5614ED44-A07F-4A0D-94DC-9A4CB7A890F7}" srcOrd="0" destOrd="0" presId="urn:microsoft.com/office/officeart/2018/2/layout/IconLabelList"/>
    <dgm:cxn modelId="{E09D4D99-041D-4DD9-A986-80BC3462C739}" type="presParOf" srcId="{14DB55FE-6276-43CE-AE3A-5391EDC43288}" destId="{FD804DEF-2AEE-490F-B07C-A4ACE696E3C7}" srcOrd="1" destOrd="0" presId="urn:microsoft.com/office/officeart/2018/2/layout/IconLabelList"/>
    <dgm:cxn modelId="{605F3770-FF7D-4F76-A01F-12519410DAEC}" type="presParOf" srcId="{14DB55FE-6276-43CE-AE3A-5391EDC43288}" destId="{06277FF0-C743-4E48-A80C-7CC5ECBBF548}" srcOrd="2" destOrd="0" presId="urn:microsoft.com/office/officeart/2018/2/layout/IconLabelList"/>
    <dgm:cxn modelId="{1AFC41FC-7D95-481B-BDF3-6A2585B30255}" type="presParOf" srcId="{E20A9336-3BA6-4A1A-B523-F6D0A8A89F07}" destId="{6B07F532-EF0F-4817-BB43-EB317B4DD97C}" srcOrd="1" destOrd="0" presId="urn:microsoft.com/office/officeart/2018/2/layout/IconLabelList"/>
    <dgm:cxn modelId="{DA897495-A5E7-4AE8-86A9-9EFF5475D668}" type="presParOf" srcId="{E20A9336-3BA6-4A1A-B523-F6D0A8A89F07}" destId="{04080285-D986-4AD3-966C-5375C9F2BA96}" srcOrd="2" destOrd="0" presId="urn:microsoft.com/office/officeart/2018/2/layout/IconLabelList"/>
    <dgm:cxn modelId="{11403D49-831E-443D-9F74-F5AEF7D17EDC}" type="presParOf" srcId="{04080285-D986-4AD3-966C-5375C9F2BA96}" destId="{672D4B50-7B76-4C6A-AD02-22FBCB2748A5}" srcOrd="0" destOrd="0" presId="urn:microsoft.com/office/officeart/2018/2/layout/IconLabelList"/>
    <dgm:cxn modelId="{8F97260C-038E-4CBC-9F0E-140C1A21F36F}" type="presParOf" srcId="{04080285-D986-4AD3-966C-5375C9F2BA96}" destId="{8F429AEA-4F68-4F63-A670-56B29AD8A307}" srcOrd="1" destOrd="0" presId="urn:microsoft.com/office/officeart/2018/2/layout/IconLabelList"/>
    <dgm:cxn modelId="{5E64FF06-9FF8-46DE-A3D8-E0CC59E58F77}" type="presParOf" srcId="{04080285-D986-4AD3-966C-5375C9F2BA96}" destId="{C1D3D67F-87C0-4028-B192-37C85B39E1CF}" srcOrd="2" destOrd="0" presId="urn:microsoft.com/office/officeart/2018/2/layout/IconLabel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EA7F2C-679C-EA4A-87E2-F4AB2EEF5463}">
      <dsp:nvSpPr>
        <dsp:cNvPr id="0" name=""/>
        <dsp:cNvSpPr/>
      </dsp:nvSpPr>
      <dsp:spPr>
        <a:xfrm>
          <a:off x="0" y="475608"/>
          <a:ext cx="5906181" cy="1368900"/>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CA" sz="3000" kern="1200"/>
            <a:t>Overall, an 84% recall on the under-represented class is quite good.</a:t>
          </a:r>
          <a:endParaRPr lang="en-US" sz="3000" kern="1200"/>
        </a:p>
      </dsp:txBody>
      <dsp:txXfrm>
        <a:off x="66824" y="542432"/>
        <a:ext cx="5772533" cy="1235252"/>
      </dsp:txXfrm>
    </dsp:sp>
    <dsp:sp modelId="{442EC49E-E014-4E42-AA53-F9164440E0FB}">
      <dsp:nvSpPr>
        <dsp:cNvPr id="0" name=""/>
        <dsp:cNvSpPr/>
      </dsp:nvSpPr>
      <dsp:spPr>
        <a:xfrm>
          <a:off x="0" y="1930909"/>
          <a:ext cx="5906181" cy="1368900"/>
        </a:xfrm>
        <a:prstGeom prst="roundRect">
          <a:avLst/>
        </a:prstGeom>
        <a:solidFill>
          <a:schemeClr val="accent2">
            <a:hueOff val="560596"/>
            <a:satOff val="-25182"/>
            <a:lumOff val="333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CA" sz="3000" kern="1200"/>
            <a:t>Currently no system such as this currently in place.  Something is better than nothing.</a:t>
          </a:r>
          <a:endParaRPr lang="en-US" sz="3000" kern="1200"/>
        </a:p>
      </dsp:txBody>
      <dsp:txXfrm>
        <a:off x="66824" y="1997733"/>
        <a:ext cx="5772533" cy="1235252"/>
      </dsp:txXfrm>
    </dsp:sp>
    <dsp:sp modelId="{129D8042-07B2-EB40-A28C-E382CAD14015}">
      <dsp:nvSpPr>
        <dsp:cNvPr id="0" name=""/>
        <dsp:cNvSpPr/>
      </dsp:nvSpPr>
      <dsp:spPr>
        <a:xfrm>
          <a:off x="0" y="3386209"/>
          <a:ext cx="5906181" cy="1368900"/>
        </a:xfrm>
        <a:prstGeom prst="roundRect">
          <a:avLst/>
        </a:prstGeom>
        <a:solidFill>
          <a:schemeClr val="accent2">
            <a:hueOff val="1121191"/>
            <a:satOff val="-50365"/>
            <a:lumOff val="6667"/>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l" defTabSz="1333500">
            <a:lnSpc>
              <a:spcPct val="90000"/>
            </a:lnSpc>
            <a:spcBef>
              <a:spcPct val="0"/>
            </a:spcBef>
            <a:spcAft>
              <a:spcPct val="35000"/>
            </a:spcAft>
            <a:buNone/>
          </a:pPr>
          <a:r>
            <a:rPr lang="en-CA" sz="3000" b="0" i="0" kern="1200" dirty="0"/>
            <a:t>If we can help </a:t>
          </a:r>
          <a:r>
            <a:rPr lang="en-CA" sz="3000" kern="1200" dirty="0"/>
            <a:t>even a few more students who are At-Risk, it’s a win.</a:t>
          </a:r>
          <a:endParaRPr lang="en-US" sz="3000" kern="1200" dirty="0"/>
        </a:p>
      </dsp:txBody>
      <dsp:txXfrm>
        <a:off x="66824" y="3453033"/>
        <a:ext cx="5772533" cy="123525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14ED44-A07F-4A0D-94DC-9A4CB7A890F7}">
      <dsp:nvSpPr>
        <dsp:cNvPr id="0" name=""/>
        <dsp:cNvSpPr/>
      </dsp:nvSpPr>
      <dsp:spPr>
        <a:xfrm>
          <a:off x="1977753" y="208034"/>
          <a:ext cx="1908562" cy="1908562"/>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06277FF0-C743-4E48-A80C-7CC5ECBBF548}">
      <dsp:nvSpPr>
        <dsp:cNvPr id="0" name=""/>
        <dsp:cNvSpPr/>
      </dsp:nvSpPr>
      <dsp:spPr>
        <a:xfrm>
          <a:off x="14988" y="2613032"/>
          <a:ext cx="5834093" cy="9045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CA" sz="2400" kern="1200" dirty="0"/>
            <a:t>Create a more user-friendly UI for Student Success Navigators – offering a snapshot of areas the student can improve within LMS.</a:t>
          </a:r>
          <a:endParaRPr lang="en-US" sz="2400" kern="1200" dirty="0"/>
        </a:p>
      </dsp:txBody>
      <dsp:txXfrm>
        <a:off x="14988" y="2613032"/>
        <a:ext cx="5834093" cy="904545"/>
      </dsp:txXfrm>
    </dsp:sp>
    <dsp:sp modelId="{672D4B50-7B76-4C6A-AD02-22FBCB2748A5}">
      <dsp:nvSpPr>
        <dsp:cNvPr id="0" name=""/>
        <dsp:cNvSpPr/>
      </dsp:nvSpPr>
      <dsp:spPr>
        <a:xfrm>
          <a:off x="7757644" y="208034"/>
          <a:ext cx="1908562" cy="1908562"/>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1D3D67F-87C0-4028-B192-37C85B39E1CF}">
      <dsp:nvSpPr>
        <dsp:cNvPr id="0" name=""/>
        <dsp:cNvSpPr/>
      </dsp:nvSpPr>
      <dsp:spPr>
        <a:xfrm>
          <a:off x="6591300" y="2613032"/>
          <a:ext cx="4241250" cy="9045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066800">
            <a:lnSpc>
              <a:spcPct val="100000"/>
            </a:lnSpc>
            <a:spcBef>
              <a:spcPct val="0"/>
            </a:spcBef>
            <a:spcAft>
              <a:spcPct val="35000"/>
            </a:spcAft>
            <a:buNone/>
          </a:pPr>
          <a:r>
            <a:rPr lang="en-CA" sz="2400" kern="1200" dirty="0"/>
            <a:t>More data for a better model – NOM NOM NOM!</a:t>
          </a:r>
          <a:endParaRPr lang="en-US" sz="2400" kern="1200" dirty="0"/>
        </a:p>
      </dsp:txBody>
      <dsp:txXfrm>
        <a:off x="6591300" y="2613032"/>
        <a:ext cx="4241250" cy="90454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jp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22D171-B405-2D44-B742-3541C36A1367}" type="datetimeFigureOut">
              <a:rPr lang="en-US" smtClean="0"/>
              <a:t>1/12/24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E8A5D1-7C3E-2E4B-A7D7-A7D787826245}" type="slidenum">
              <a:rPr lang="en-US" smtClean="0"/>
              <a:t>‹#›</a:t>
            </a:fld>
            <a:endParaRPr lang="en-US"/>
          </a:p>
        </p:txBody>
      </p:sp>
    </p:spTree>
    <p:extLst>
      <p:ext uri="{BB962C8B-B14F-4D97-AF65-F5344CB8AC3E}">
        <p14:creationId xmlns:p14="http://schemas.microsoft.com/office/powerpoint/2010/main" val="90616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afternoon everyone.  I’m Jamie Loewen and my Data Science project is a predictive model that detects whether a college student is at-risk or not based on their Learning Management System behavior.</a:t>
            </a:r>
          </a:p>
        </p:txBody>
      </p:sp>
      <p:sp>
        <p:nvSpPr>
          <p:cNvPr id="4" name="Slide Number Placeholder 3"/>
          <p:cNvSpPr>
            <a:spLocks noGrp="1"/>
          </p:cNvSpPr>
          <p:nvPr>
            <p:ph type="sldNum" sz="quarter" idx="5"/>
          </p:nvPr>
        </p:nvSpPr>
        <p:spPr/>
        <p:txBody>
          <a:bodyPr/>
          <a:lstStyle/>
          <a:p>
            <a:fld id="{EDE8A5D1-7C3E-2E4B-A7D7-A7D787826245}" type="slidenum">
              <a:rPr lang="en-US" smtClean="0"/>
              <a:t>1</a:t>
            </a:fld>
            <a:endParaRPr lang="en-US"/>
          </a:p>
        </p:txBody>
      </p:sp>
    </p:spTree>
    <p:extLst>
      <p:ext uri="{BB962C8B-B14F-4D97-AF65-F5344CB8AC3E}">
        <p14:creationId xmlns:p14="http://schemas.microsoft.com/office/powerpoint/2010/main" val="249745163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 an 84% recall on the under-represented class is good, especially when you consider that there is no system currently in place collecting and utilizing this LMS data for this purpose.  At the end of the day, the more at-risk students we can help, the better.</a:t>
            </a:r>
          </a:p>
        </p:txBody>
      </p:sp>
      <p:sp>
        <p:nvSpPr>
          <p:cNvPr id="4" name="Slide Number Placeholder 3"/>
          <p:cNvSpPr>
            <a:spLocks noGrp="1"/>
          </p:cNvSpPr>
          <p:nvPr>
            <p:ph type="sldNum" sz="quarter" idx="5"/>
          </p:nvPr>
        </p:nvSpPr>
        <p:spPr/>
        <p:txBody>
          <a:bodyPr/>
          <a:lstStyle/>
          <a:p>
            <a:fld id="{EDE8A5D1-7C3E-2E4B-A7D7-A7D787826245}" type="slidenum">
              <a:rPr lang="en-US" smtClean="0"/>
              <a:t>11</a:t>
            </a:fld>
            <a:endParaRPr lang="en-US"/>
          </a:p>
        </p:txBody>
      </p:sp>
    </p:spTree>
    <p:extLst>
      <p:ext uri="{BB962C8B-B14F-4D97-AF65-F5344CB8AC3E}">
        <p14:creationId xmlns:p14="http://schemas.microsoft.com/office/powerpoint/2010/main" val="3531870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Moving forward, if the school were to implement this, I would want to make a more user-friendly UI that the Student Success Navigators could use as a tool - this would provide them with a snapshot of where the student is at, and also offering suggestions of where the student can improve in their LMS behavior/engagement.</a:t>
            </a:r>
          </a:p>
          <a:p>
            <a:endParaRPr lang="en-US" dirty="0"/>
          </a:p>
          <a:p>
            <a:r>
              <a:rPr lang="en-US" dirty="0"/>
              <a:t>I'd also like to continue my quest to create an even better model by collecting and using more LMS data.</a:t>
            </a:r>
          </a:p>
        </p:txBody>
      </p:sp>
      <p:sp>
        <p:nvSpPr>
          <p:cNvPr id="4" name="Slide Number Placeholder 3"/>
          <p:cNvSpPr>
            <a:spLocks noGrp="1"/>
          </p:cNvSpPr>
          <p:nvPr>
            <p:ph type="sldNum" sz="quarter" idx="5"/>
          </p:nvPr>
        </p:nvSpPr>
        <p:spPr/>
        <p:txBody>
          <a:bodyPr/>
          <a:lstStyle/>
          <a:p>
            <a:fld id="{EDE8A5D1-7C3E-2E4B-A7D7-A7D787826245}" type="slidenum">
              <a:rPr lang="en-US" smtClean="0"/>
              <a:t>12</a:t>
            </a:fld>
            <a:endParaRPr lang="en-US"/>
          </a:p>
        </p:txBody>
      </p:sp>
    </p:spTree>
    <p:extLst>
      <p:ext uri="{BB962C8B-B14F-4D97-AF65-F5344CB8AC3E}">
        <p14:creationId xmlns:p14="http://schemas.microsoft.com/office/powerpoint/2010/main" val="6539744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listening.  It's been a real slice folks :)</a:t>
            </a:r>
          </a:p>
        </p:txBody>
      </p:sp>
      <p:sp>
        <p:nvSpPr>
          <p:cNvPr id="4" name="Slide Number Placeholder 3"/>
          <p:cNvSpPr>
            <a:spLocks noGrp="1"/>
          </p:cNvSpPr>
          <p:nvPr>
            <p:ph type="sldNum" sz="quarter" idx="5"/>
          </p:nvPr>
        </p:nvSpPr>
        <p:spPr/>
        <p:txBody>
          <a:bodyPr/>
          <a:lstStyle/>
          <a:p>
            <a:fld id="{EDE8A5D1-7C3E-2E4B-A7D7-A7D787826245}" type="slidenum">
              <a:rPr lang="en-US" smtClean="0"/>
              <a:t>13</a:t>
            </a:fld>
            <a:endParaRPr lang="en-US"/>
          </a:p>
        </p:txBody>
      </p:sp>
    </p:spTree>
    <p:extLst>
      <p:ext uri="{BB962C8B-B14F-4D97-AF65-F5344CB8AC3E}">
        <p14:creationId xmlns:p14="http://schemas.microsoft.com/office/powerpoint/2010/main" val="520375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motivation of this project is to increase retention rates by identifying at-risk students as early as possible, intervene, and provide them with the assistance they need to help them achieve their graduation goals. </a:t>
            </a:r>
          </a:p>
        </p:txBody>
      </p:sp>
      <p:sp>
        <p:nvSpPr>
          <p:cNvPr id="4" name="Slide Number Placeholder 3"/>
          <p:cNvSpPr>
            <a:spLocks noGrp="1"/>
          </p:cNvSpPr>
          <p:nvPr>
            <p:ph type="sldNum" sz="quarter" idx="5"/>
          </p:nvPr>
        </p:nvSpPr>
        <p:spPr/>
        <p:txBody>
          <a:bodyPr/>
          <a:lstStyle/>
          <a:p>
            <a:fld id="{EDE8A5D1-7C3E-2E4B-A7D7-A7D787826245}" type="slidenum">
              <a:rPr lang="en-US" smtClean="0"/>
              <a:t>2</a:t>
            </a:fld>
            <a:endParaRPr lang="en-US"/>
          </a:p>
        </p:txBody>
      </p:sp>
    </p:spTree>
    <p:extLst>
      <p:ext uri="{BB962C8B-B14F-4D97-AF65-F5344CB8AC3E}">
        <p14:creationId xmlns:p14="http://schemas.microsoft.com/office/powerpoint/2010/main" val="21103947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I was informed that the College I work at collects LMS data, but doesn’t utilize it, I figured this was a perfect opportunity to see if this data had any sort of connection to a student’s academic trajectory.</a:t>
            </a:r>
          </a:p>
        </p:txBody>
      </p:sp>
      <p:sp>
        <p:nvSpPr>
          <p:cNvPr id="4" name="Slide Number Placeholder 3"/>
          <p:cNvSpPr>
            <a:spLocks noGrp="1"/>
          </p:cNvSpPr>
          <p:nvPr>
            <p:ph type="sldNum" sz="quarter" idx="5"/>
          </p:nvPr>
        </p:nvSpPr>
        <p:spPr/>
        <p:txBody>
          <a:bodyPr/>
          <a:lstStyle/>
          <a:p>
            <a:fld id="{EDE8A5D1-7C3E-2E4B-A7D7-A7D787826245}" type="slidenum">
              <a:rPr lang="en-US" smtClean="0"/>
              <a:t>3</a:t>
            </a:fld>
            <a:endParaRPr lang="en-US"/>
          </a:p>
        </p:txBody>
      </p:sp>
    </p:spTree>
    <p:extLst>
      <p:ext uri="{BB962C8B-B14F-4D97-AF65-F5344CB8AC3E}">
        <p14:creationId xmlns:p14="http://schemas.microsoft.com/office/powerpoint/2010/main" val="36106795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turned out that there was a connection. I’ll show a couple of examples of this, the first of which being the connection between the number of logins a student has per course and their grade.  We can see clearly that students who are at-risk (</a:t>
            </a:r>
            <a:r>
              <a:rPr lang="en-US" dirty="0" err="1"/>
              <a:t>ie</a:t>
            </a:r>
            <a:r>
              <a:rPr lang="en-US" dirty="0"/>
              <a:t> have a failing grade) have substantially fewer logins per course on average than those students who have a passing grade.</a:t>
            </a:r>
          </a:p>
        </p:txBody>
      </p:sp>
      <p:sp>
        <p:nvSpPr>
          <p:cNvPr id="4" name="Slide Number Placeholder 3"/>
          <p:cNvSpPr>
            <a:spLocks noGrp="1"/>
          </p:cNvSpPr>
          <p:nvPr>
            <p:ph type="sldNum" sz="quarter" idx="5"/>
          </p:nvPr>
        </p:nvSpPr>
        <p:spPr/>
        <p:txBody>
          <a:bodyPr/>
          <a:lstStyle/>
          <a:p>
            <a:fld id="{EDE8A5D1-7C3E-2E4B-A7D7-A7D787826245}" type="slidenum">
              <a:rPr lang="en-US" smtClean="0"/>
              <a:t>4</a:t>
            </a:fld>
            <a:endParaRPr lang="en-US"/>
          </a:p>
        </p:txBody>
      </p:sp>
    </p:spTree>
    <p:extLst>
      <p:ext uri="{BB962C8B-B14F-4D97-AF65-F5344CB8AC3E}">
        <p14:creationId xmlns:p14="http://schemas.microsoft.com/office/powerpoint/2010/main" val="10937044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content completion ratio (that is, how percentage of content a student has completed) also has a direct relationship with a student's grade.  In other words, the less material a student completes, the worse they do.</a:t>
            </a:r>
          </a:p>
        </p:txBody>
      </p:sp>
      <p:sp>
        <p:nvSpPr>
          <p:cNvPr id="4" name="Slide Number Placeholder 3"/>
          <p:cNvSpPr>
            <a:spLocks noGrp="1"/>
          </p:cNvSpPr>
          <p:nvPr>
            <p:ph type="sldNum" sz="quarter" idx="5"/>
          </p:nvPr>
        </p:nvSpPr>
        <p:spPr/>
        <p:txBody>
          <a:bodyPr/>
          <a:lstStyle/>
          <a:p>
            <a:fld id="{EDE8A5D1-7C3E-2E4B-A7D7-A7D787826245}" type="slidenum">
              <a:rPr lang="en-US" smtClean="0"/>
              <a:t>5</a:t>
            </a:fld>
            <a:endParaRPr lang="en-US"/>
          </a:p>
        </p:txBody>
      </p:sp>
    </p:spTree>
    <p:extLst>
      <p:ext uri="{BB962C8B-B14F-4D97-AF65-F5344CB8AC3E}">
        <p14:creationId xmlns:p14="http://schemas.microsoft.com/office/powerpoint/2010/main" val="30046260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much EDA, cleaning and processing, the dataset ended up with about 7000 student records, containing student behaviors/characteristics such as content required vs content completed, total system logins, how much time was spent in content, course code, age, etc. </a:t>
            </a:r>
          </a:p>
          <a:p>
            <a:endParaRPr lang="en-US" dirty="0"/>
          </a:p>
          <a:p>
            <a:r>
              <a:rPr lang="en-US" dirty="0"/>
              <a:t>I decided to take a binary classification approach where students are identified as not at-risk if their grade is a passing grade (A - D) and at-risk if they have a failing grade.</a:t>
            </a:r>
          </a:p>
          <a:p>
            <a:endParaRPr lang="en-US" dirty="0"/>
          </a:p>
          <a:p>
            <a:r>
              <a:rPr lang="en-US" dirty="0"/>
              <a:t>However, due to this classification decision, it left me with a substantially imbalanced dataset, with only about 4.5% of students in the at-risk class.</a:t>
            </a:r>
          </a:p>
        </p:txBody>
      </p:sp>
      <p:sp>
        <p:nvSpPr>
          <p:cNvPr id="4" name="Slide Number Placeholder 3"/>
          <p:cNvSpPr>
            <a:spLocks noGrp="1"/>
          </p:cNvSpPr>
          <p:nvPr>
            <p:ph type="sldNum" sz="quarter" idx="5"/>
          </p:nvPr>
        </p:nvSpPr>
        <p:spPr/>
        <p:txBody>
          <a:bodyPr/>
          <a:lstStyle/>
          <a:p>
            <a:fld id="{EDE8A5D1-7C3E-2E4B-A7D7-A7D787826245}" type="slidenum">
              <a:rPr lang="en-US" smtClean="0"/>
              <a:t>6</a:t>
            </a:fld>
            <a:endParaRPr lang="en-US"/>
          </a:p>
        </p:txBody>
      </p:sp>
    </p:spTree>
    <p:extLst>
      <p:ext uri="{BB962C8B-B14F-4D97-AF65-F5344CB8AC3E}">
        <p14:creationId xmlns:p14="http://schemas.microsoft.com/office/powerpoint/2010/main" val="41444407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Due to the nature of this data, it was especially important that the recall score on the under-represented class was maximized when evaluating the models – That is, I want to make sure as many at-risk students are correctly classified as possible.  This can, however, come at the cost of having some students incorrectly labelled as at-risk that should not be (FPs).  But this is an acceptable sacrifice if more at-risk students can be identified. </a:t>
            </a:r>
          </a:p>
        </p:txBody>
      </p:sp>
      <p:sp>
        <p:nvSpPr>
          <p:cNvPr id="4" name="Slide Number Placeholder 3"/>
          <p:cNvSpPr>
            <a:spLocks noGrp="1"/>
          </p:cNvSpPr>
          <p:nvPr>
            <p:ph type="sldNum" sz="quarter" idx="5"/>
          </p:nvPr>
        </p:nvSpPr>
        <p:spPr/>
        <p:txBody>
          <a:bodyPr/>
          <a:lstStyle/>
          <a:p>
            <a:fld id="{EDE8A5D1-7C3E-2E4B-A7D7-A7D787826245}" type="slidenum">
              <a:rPr lang="en-US" smtClean="0"/>
              <a:t>7</a:t>
            </a:fld>
            <a:endParaRPr lang="en-US"/>
          </a:p>
        </p:txBody>
      </p:sp>
    </p:spTree>
    <p:extLst>
      <p:ext uri="{BB962C8B-B14F-4D97-AF65-F5344CB8AC3E}">
        <p14:creationId xmlns:p14="http://schemas.microsoft.com/office/powerpoint/2010/main" val="18737539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training and evaluating multiple different classification models I noticed that some of them had varying strengths and weaknesses.  More particularly, some had far better recall scores while some had better FP rates.  Overall, I noticed these two metrics had somewhat of an inverse relationship with one another.</a:t>
            </a:r>
            <a:br>
              <a:rPr lang="en-US" dirty="0"/>
            </a:br>
            <a:endParaRPr lang="en-US" dirty="0"/>
          </a:p>
          <a:p>
            <a:r>
              <a:rPr lang="en-US" dirty="0"/>
              <a:t>So this led me to believe that maybe I could combine these strengths and weaknesses into a meta  model that could balance these metrics well. Ultimately, I ended up using a Voting Classifier, which assigns weights to the results of multiple classifiers, combining these individual predictions into an overall/final prediction.</a:t>
            </a:r>
          </a:p>
          <a:p>
            <a:endParaRPr lang="en-US" dirty="0"/>
          </a:p>
        </p:txBody>
      </p:sp>
      <p:sp>
        <p:nvSpPr>
          <p:cNvPr id="4" name="Slide Number Placeholder 3"/>
          <p:cNvSpPr>
            <a:spLocks noGrp="1"/>
          </p:cNvSpPr>
          <p:nvPr>
            <p:ph type="sldNum" sz="quarter" idx="5"/>
          </p:nvPr>
        </p:nvSpPr>
        <p:spPr/>
        <p:txBody>
          <a:bodyPr/>
          <a:lstStyle/>
          <a:p>
            <a:fld id="{EDE8A5D1-7C3E-2E4B-A7D7-A7D787826245}" type="slidenum">
              <a:rPr lang="en-US" smtClean="0"/>
              <a:t>8</a:t>
            </a:fld>
            <a:endParaRPr lang="en-US"/>
          </a:p>
        </p:txBody>
      </p:sp>
    </p:spTree>
    <p:extLst>
      <p:ext uri="{BB962C8B-B14F-4D97-AF65-F5344CB8AC3E}">
        <p14:creationId xmlns:p14="http://schemas.microsoft.com/office/powerpoint/2010/main" val="36028736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it turns out, the winning combination was a weight of 2 for Naive Bayes and a weight of 3 for </a:t>
            </a:r>
            <a:r>
              <a:rPr lang="en-US" dirty="0" err="1"/>
              <a:t>XGBoost</a:t>
            </a:r>
            <a:r>
              <a:rPr lang="en-US" dirty="0"/>
              <a:t>.</a:t>
            </a:r>
          </a:p>
          <a:p>
            <a:r>
              <a:rPr lang="en-US" dirty="0"/>
              <a:t>This gave me a good AUC score and a recall score of 84% on the at-risk class, while also minimizing on False positives to a "reasonable level”.</a:t>
            </a:r>
          </a:p>
          <a:p>
            <a:endParaRPr lang="en-US" dirty="0"/>
          </a:p>
        </p:txBody>
      </p:sp>
      <p:sp>
        <p:nvSpPr>
          <p:cNvPr id="4" name="Slide Number Placeholder 3"/>
          <p:cNvSpPr>
            <a:spLocks noGrp="1"/>
          </p:cNvSpPr>
          <p:nvPr>
            <p:ph type="sldNum" sz="quarter" idx="5"/>
          </p:nvPr>
        </p:nvSpPr>
        <p:spPr/>
        <p:txBody>
          <a:bodyPr/>
          <a:lstStyle/>
          <a:p>
            <a:fld id="{EDE8A5D1-7C3E-2E4B-A7D7-A7D787826245}" type="slidenum">
              <a:rPr lang="en-US" smtClean="0"/>
              <a:t>9</a:t>
            </a:fld>
            <a:endParaRPr lang="en-US"/>
          </a:p>
        </p:txBody>
      </p:sp>
    </p:spTree>
    <p:extLst>
      <p:ext uri="{BB962C8B-B14F-4D97-AF65-F5344CB8AC3E}">
        <p14:creationId xmlns:p14="http://schemas.microsoft.com/office/powerpoint/2010/main" val="7245386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none"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1/6/24</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37817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34F40B7-36AB-4376-BE14-EF7004D79BB9}" type="datetime1">
              <a:rPr lang="en-US" smtClean="0"/>
              <a:t>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10660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F87CAB8-DCAE-46A5-AADA-B3FAD11A54E0}" type="datetime1">
              <a:rPr lang="en-US" smtClean="0"/>
              <a:t>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0136394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40972399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1/6/24</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34706210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2964956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8A7F15D8-96D1-4781-BC50-CA8A088B2FE4}" type="datetime1">
              <a:rPr lang="en-US" smtClean="0"/>
              <a:t>1/6/24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300775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1/6/24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1575567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1/6/24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a:p>
        </p:txBody>
      </p:sp>
    </p:spTree>
    <p:extLst>
      <p:ext uri="{BB962C8B-B14F-4D97-AF65-F5344CB8AC3E}">
        <p14:creationId xmlns:p14="http://schemas.microsoft.com/office/powerpoint/2010/main" val="12245591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1/6/24</a:t>
            </a:fld>
            <a:endParaRPr lang="en-US"/>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165904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1/6/24</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017733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1/6/24</a:t>
            </a:fld>
            <a:endParaRPr lang="en-US"/>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a:p>
        </p:txBody>
      </p:sp>
    </p:spTree>
    <p:extLst>
      <p:ext uri="{BB962C8B-B14F-4D97-AF65-F5344CB8AC3E}">
        <p14:creationId xmlns:p14="http://schemas.microsoft.com/office/powerpoint/2010/main" val="197858433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ftr="0" dt="0"/>
  <p:txStyles>
    <p:titleStyle>
      <a:lvl1pPr algn="l" defTabSz="914400" rtl="0" eaLnBrk="1" latinLnBrk="0" hangingPunct="1">
        <a:lnSpc>
          <a:spcPct val="90000"/>
        </a:lnSpc>
        <a:spcBef>
          <a:spcPct val="0"/>
        </a:spcBef>
        <a:buNone/>
        <a:defRPr lang="en-US" sz="3800" i="1"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9.svg"/><Relationship Id="rId5" Type="http://schemas.openxmlformats.org/officeDocument/2006/relationships/image" Target="../media/image18.png"/><Relationship Id="rId4" Type="http://schemas.openxmlformats.org/officeDocument/2006/relationships/image" Target="../media/image17.sv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9D879A56-BA4A-47BE-B8EA-643910D696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rgbClr val="FFFFFF"/>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23" name="Rectangle 22">
            <a:extLst>
              <a:ext uri="{FF2B5EF4-FFF2-40B4-BE49-F238E27FC236}">
                <a16:creationId xmlns:a16="http://schemas.microsoft.com/office/drawing/2014/main" id="{68E7D62B-6F82-4DD0-9764-C143AEAAC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FC888B46-FC53-1979-B31E-53D8D7976B7A}"/>
              </a:ext>
            </a:extLst>
          </p:cNvPr>
          <p:cNvSpPr>
            <a:spLocks noGrp="1"/>
          </p:cNvSpPr>
          <p:nvPr>
            <p:ph type="ctrTitle"/>
          </p:nvPr>
        </p:nvSpPr>
        <p:spPr>
          <a:xfrm>
            <a:off x="5353249" y="1348844"/>
            <a:ext cx="5716338" cy="3042706"/>
          </a:xfrm>
        </p:spPr>
        <p:txBody>
          <a:bodyPr>
            <a:normAutofit/>
          </a:bodyPr>
          <a:lstStyle/>
          <a:p>
            <a:pPr algn="r"/>
            <a:r>
              <a:rPr lang="en-US" sz="5600" dirty="0"/>
              <a:t>At-Risk Detection using LMS Behavior</a:t>
            </a:r>
          </a:p>
        </p:txBody>
      </p:sp>
      <p:pic>
        <p:nvPicPr>
          <p:cNvPr id="7" name="Picture 6" descr="Laptop on a desk with a backpack and books">
            <a:extLst>
              <a:ext uri="{FF2B5EF4-FFF2-40B4-BE49-F238E27FC236}">
                <a16:creationId xmlns:a16="http://schemas.microsoft.com/office/drawing/2014/main" id="{73A42AB0-9D77-6F70-98F8-681C73556FFA}"/>
              </a:ext>
            </a:extLst>
          </p:cNvPr>
          <p:cNvPicPr>
            <a:picLocks noChangeAspect="1"/>
          </p:cNvPicPr>
          <p:nvPr/>
        </p:nvPicPr>
        <p:blipFill rotWithShape="1">
          <a:blip r:embed="rId3"/>
          <a:srcRect l="47627" r="5601" b="-2"/>
          <a:stretch/>
        </p:blipFill>
        <p:spPr>
          <a:xfrm>
            <a:off x="616737" y="621793"/>
            <a:ext cx="4376501" cy="5614416"/>
          </a:xfrm>
          <a:prstGeom prst="rect">
            <a:avLst/>
          </a:prstGeom>
        </p:spPr>
      </p:pic>
      <p:sp>
        <p:nvSpPr>
          <p:cNvPr id="25" name="Rectangle 24">
            <a:extLst>
              <a:ext uri="{FF2B5EF4-FFF2-40B4-BE49-F238E27FC236}">
                <a16:creationId xmlns:a16="http://schemas.microsoft.com/office/drawing/2014/main" id="{9C283B92-B6AF-4FE0-AF35-F51A679051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2512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cxnSp>
        <p:nvCxnSpPr>
          <p:cNvPr id="27" name="Straight Connector 26">
            <a:extLst>
              <a:ext uri="{FF2B5EF4-FFF2-40B4-BE49-F238E27FC236}">
                <a16:creationId xmlns:a16="http://schemas.microsoft.com/office/drawing/2014/main" id="{9B60A8CB-176B-4FD6-AD24-9D98027E5CA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8171CA5D-A004-471D-81F2-0B1381DE61F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0572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682D131-57BB-442B-BD9B-8F06D2B230E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655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E6D54ECA-EAD8-FEC5-35BD-D2A57D0AC497}"/>
              </a:ext>
            </a:extLst>
          </p:cNvPr>
          <p:cNvPicPr>
            <a:picLocks noChangeAspect="1"/>
          </p:cNvPicPr>
          <p:nvPr/>
        </p:nvPicPr>
        <p:blipFill>
          <a:blip r:embed="rId4"/>
          <a:stretch>
            <a:fillRect/>
          </a:stretch>
        </p:blipFill>
        <p:spPr>
          <a:xfrm>
            <a:off x="1270000" y="1270000"/>
            <a:ext cx="63500" cy="76200"/>
          </a:xfrm>
          <a:prstGeom prst="rect">
            <a:avLst/>
          </a:prstGeom>
        </p:spPr>
      </p:pic>
      <p:sp>
        <p:nvSpPr>
          <p:cNvPr id="8" name="TextBox 7">
            <a:extLst>
              <a:ext uri="{FF2B5EF4-FFF2-40B4-BE49-F238E27FC236}">
                <a16:creationId xmlns:a16="http://schemas.microsoft.com/office/drawing/2014/main" id="{EA63E896-55B7-187E-48B2-F30A31A5897B}"/>
              </a:ext>
            </a:extLst>
          </p:cNvPr>
          <p:cNvSpPr txBox="1"/>
          <p:nvPr/>
        </p:nvSpPr>
        <p:spPr>
          <a:xfrm>
            <a:off x="9020628" y="4104515"/>
            <a:ext cx="2048959" cy="369332"/>
          </a:xfrm>
          <a:prstGeom prst="rect">
            <a:avLst/>
          </a:prstGeom>
          <a:noFill/>
        </p:spPr>
        <p:txBody>
          <a:bodyPr wrap="none" rtlCol="0">
            <a:spAutoFit/>
          </a:bodyPr>
          <a:lstStyle/>
          <a:p>
            <a:r>
              <a:rPr lang="en-US" dirty="0"/>
              <a:t>By: Jamie Loewen</a:t>
            </a:r>
          </a:p>
        </p:txBody>
      </p:sp>
    </p:spTree>
    <p:extLst>
      <p:ext uri="{BB962C8B-B14F-4D97-AF65-F5344CB8AC3E}">
        <p14:creationId xmlns:p14="http://schemas.microsoft.com/office/powerpoint/2010/main" val="6196344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88BA4-4A4B-E974-559D-E7EFF21D1001}"/>
              </a:ext>
            </a:extLst>
          </p:cNvPr>
          <p:cNvSpPr>
            <a:spLocks noGrp="1"/>
          </p:cNvSpPr>
          <p:nvPr>
            <p:ph type="title"/>
          </p:nvPr>
        </p:nvSpPr>
        <p:spPr/>
        <p:txBody>
          <a:bodyPr/>
          <a:lstStyle/>
          <a:p>
            <a:r>
              <a:rPr lang="en-US" dirty="0"/>
              <a:t>API Demo!</a:t>
            </a:r>
          </a:p>
        </p:txBody>
      </p:sp>
    </p:spTree>
    <p:extLst>
      <p:ext uri="{BB962C8B-B14F-4D97-AF65-F5344CB8AC3E}">
        <p14:creationId xmlns:p14="http://schemas.microsoft.com/office/powerpoint/2010/main" val="7437050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A2AD6B69-E0A0-476D-9EE1-6B69F04C59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16BE10A1-AD5F-4AB3-8A94-41D62B494A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4419599" cy="6382512"/>
          </a:xfrm>
          <a:prstGeom prst="rect">
            <a:avLst/>
          </a:prstGeom>
          <a:solidFill>
            <a:schemeClr val="bg1">
              <a:lumMod val="85000"/>
              <a:alpha val="60000"/>
            </a:schemeClr>
          </a:solidFill>
          <a:ln w="6350" cap="flat" cmpd="sng" algn="ctr">
            <a:noFill/>
            <a:prstDash val="solid"/>
          </a:ln>
          <a:effectLst>
            <a:softEdge rad="0"/>
          </a:effectLst>
        </p:spPr>
        <p:txBody>
          <a:bodyPr/>
          <a:lstStyle/>
          <a:p>
            <a:endParaRPr lang="en-US"/>
          </a:p>
        </p:txBody>
      </p:sp>
      <p:sp>
        <p:nvSpPr>
          <p:cNvPr id="2" name="Title 1">
            <a:extLst>
              <a:ext uri="{FF2B5EF4-FFF2-40B4-BE49-F238E27FC236}">
                <a16:creationId xmlns:a16="http://schemas.microsoft.com/office/drawing/2014/main" id="{523963A9-737F-47FB-BD12-D0C090F50AAC}"/>
              </a:ext>
            </a:extLst>
          </p:cNvPr>
          <p:cNvSpPr>
            <a:spLocks noGrp="1"/>
          </p:cNvSpPr>
          <p:nvPr>
            <p:ph type="title"/>
          </p:nvPr>
        </p:nvSpPr>
        <p:spPr>
          <a:xfrm>
            <a:off x="573409" y="559477"/>
            <a:ext cx="3765200" cy="5709931"/>
          </a:xfrm>
        </p:spPr>
        <p:txBody>
          <a:bodyPr>
            <a:normAutofit/>
          </a:bodyPr>
          <a:lstStyle/>
          <a:p>
            <a:pPr algn="ctr"/>
            <a:r>
              <a:rPr lang="en-US" dirty="0"/>
              <a:t>Conclusions</a:t>
            </a:r>
          </a:p>
        </p:txBody>
      </p:sp>
      <p:sp>
        <p:nvSpPr>
          <p:cNvPr id="33" name="Rectangle 32">
            <a:extLst>
              <a:ext uri="{FF2B5EF4-FFF2-40B4-BE49-F238E27FC236}">
                <a16:creationId xmlns:a16="http://schemas.microsoft.com/office/drawing/2014/main" id="{5684BFFE-6A90-4311-ACD5-B34177D464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4122323" cy="6108192"/>
          </a:xfrm>
          <a:prstGeom prst="rect">
            <a:avLst/>
          </a:prstGeom>
          <a:noFill/>
          <a:ln w="6350" cap="sq" cmpd="sng" algn="ctr">
            <a:solidFill>
              <a:schemeClr val="tx1">
                <a:lumMod val="75000"/>
                <a:lumOff val="25000"/>
              </a:schemeClr>
            </a:solidFill>
            <a:prstDash val="solid"/>
            <a:miter lim="800000"/>
          </a:ln>
          <a:effectLst/>
        </p:spPr>
        <p:txBody>
          <a:bodyPr/>
          <a:lstStyle/>
          <a:p>
            <a:endParaRPr lang="en-US"/>
          </a:p>
        </p:txBody>
      </p:sp>
      <p:graphicFrame>
        <p:nvGraphicFramePr>
          <p:cNvPr id="16" name="Content Placeholder 2">
            <a:extLst>
              <a:ext uri="{FF2B5EF4-FFF2-40B4-BE49-F238E27FC236}">
                <a16:creationId xmlns:a16="http://schemas.microsoft.com/office/drawing/2014/main" id="{54A292FD-15E1-2AD9-700A-51223F8A2567}"/>
              </a:ext>
            </a:extLst>
          </p:cNvPr>
          <p:cNvGraphicFramePr>
            <a:graphicFrameLocks noGrp="1"/>
          </p:cNvGraphicFramePr>
          <p:nvPr>
            <p:ph idx="1"/>
            <p:extLst>
              <p:ext uri="{D42A27DB-BD31-4B8C-83A1-F6EECF244321}">
                <p14:modId xmlns:p14="http://schemas.microsoft.com/office/powerpoint/2010/main" val="563747547"/>
              </p:ext>
            </p:extLst>
          </p:nvPr>
        </p:nvGraphicFramePr>
        <p:xfrm>
          <a:off x="5478124" y="800947"/>
          <a:ext cx="5906181" cy="52307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553465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0EB72A9B-FD82-4F09-BF1E-D39311D3A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D39B371-6E4E-4070-AB4E-4D788405A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4696" y="237744"/>
            <a:ext cx="11722608"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B937DAED-8BFE-4563-BB45-B5E554D70A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523963A9-737F-47FB-BD12-D0C090F50AAC}"/>
              </a:ext>
            </a:extLst>
          </p:cNvPr>
          <p:cNvSpPr>
            <a:spLocks noGrp="1"/>
          </p:cNvSpPr>
          <p:nvPr>
            <p:ph type="title"/>
          </p:nvPr>
        </p:nvSpPr>
        <p:spPr>
          <a:xfrm>
            <a:off x="1066800" y="642594"/>
            <a:ext cx="10058400" cy="1371600"/>
          </a:xfrm>
        </p:spPr>
        <p:txBody>
          <a:bodyPr>
            <a:normAutofit/>
          </a:bodyPr>
          <a:lstStyle/>
          <a:p>
            <a:pPr algn="ctr"/>
            <a:r>
              <a:rPr lang="en-US"/>
              <a:t>Next Steps</a:t>
            </a:r>
          </a:p>
        </p:txBody>
      </p:sp>
      <p:graphicFrame>
        <p:nvGraphicFramePr>
          <p:cNvPr id="29" name="Content Placeholder 2">
            <a:extLst>
              <a:ext uri="{FF2B5EF4-FFF2-40B4-BE49-F238E27FC236}">
                <a16:creationId xmlns:a16="http://schemas.microsoft.com/office/drawing/2014/main" id="{EAB865FE-3C32-8F23-4D6C-68244F1A43D8}"/>
              </a:ext>
            </a:extLst>
          </p:cNvPr>
          <p:cNvGraphicFramePr>
            <a:graphicFrameLocks noGrp="1"/>
          </p:cNvGraphicFramePr>
          <p:nvPr>
            <p:ph idx="1"/>
            <p:extLst>
              <p:ext uri="{D42A27DB-BD31-4B8C-83A1-F6EECF244321}">
                <p14:modId xmlns:p14="http://schemas.microsoft.com/office/powerpoint/2010/main" val="2178091943"/>
              </p:ext>
            </p:extLst>
          </p:nvPr>
        </p:nvGraphicFramePr>
        <p:xfrm>
          <a:off x="701457" y="1821548"/>
          <a:ext cx="10847539" cy="37256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433293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E25BDA2-3F4D-4B38-90E7-989465ECD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Rectangle 9">
            <a:extLst>
              <a:ext uri="{FF2B5EF4-FFF2-40B4-BE49-F238E27FC236}">
                <a16:creationId xmlns:a16="http://schemas.microsoft.com/office/drawing/2014/main" id="{BC96869A-A70D-42F7-876F-605CB1718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12" name="Rectangle 11">
            <a:extLst>
              <a:ext uri="{FF2B5EF4-FFF2-40B4-BE49-F238E27FC236}">
                <a16:creationId xmlns:a16="http://schemas.microsoft.com/office/drawing/2014/main" id="{6CD407CC-EF5C-486F-9A14-7F681F986D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523963A9-737F-47FB-BD12-D0C090F50AAC}"/>
              </a:ext>
            </a:extLst>
          </p:cNvPr>
          <p:cNvSpPr>
            <a:spLocks noGrp="1"/>
          </p:cNvSpPr>
          <p:nvPr>
            <p:ph type="title"/>
          </p:nvPr>
        </p:nvSpPr>
        <p:spPr>
          <a:xfrm>
            <a:off x="1192625" y="1420706"/>
            <a:ext cx="3466540" cy="4016587"/>
          </a:xfrm>
        </p:spPr>
        <p:txBody>
          <a:bodyPr>
            <a:normAutofit/>
          </a:bodyPr>
          <a:lstStyle/>
          <a:p>
            <a:pPr algn="r"/>
            <a:r>
              <a:rPr lang="en-US" sz="3600" dirty="0"/>
              <a:t>Thank You!</a:t>
            </a:r>
          </a:p>
        </p:txBody>
      </p:sp>
      <p:cxnSp>
        <p:nvCxnSpPr>
          <p:cNvPr id="14" name="Straight Connector 13">
            <a:extLst>
              <a:ext uri="{FF2B5EF4-FFF2-40B4-BE49-F238E27FC236}">
                <a16:creationId xmlns:a16="http://schemas.microsoft.com/office/drawing/2014/main" id="{0DD76B5F-5BAA-48C6-9065-9AEF15D30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86269"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0EFA350-B6DE-5A01-70EA-2032D9646EE7}"/>
              </a:ext>
            </a:extLst>
          </p:cNvPr>
          <p:cNvSpPr txBox="1"/>
          <p:nvPr/>
        </p:nvSpPr>
        <p:spPr>
          <a:xfrm>
            <a:off x="5291274" y="2057401"/>
            <a:ext cx="4471787" cy="2677656"/>
          </a:xfrm>
          <a:prstGeom prst="rect">
            <a:avLst/>
          </a:prstGeom>
          <a:noFill/>
        </p:spPr>
        <p:txBody>
          <a:bodyPr wrap="square" rtlCol="0">
            <a:spAutoFit/>
          </a:bodyPr>
          <a:lstStyle/>
          <a:p>
            <a:r>
              <a:rPr lang="en-US" sz="2400" dirty="0"/>
              <a:t>Congratulations to my cohort for making it through.  </a:t>
            </a:r>
          </a:p>
          <a:p>
            <a:endParaRPr lang="en-US" sz="2400" dirty="0"/>
          </a:p>
          <a:p>
            <a:endParaRPr lang="en-US" sz="2400" dirty="0"/>
          </a:p>
          <a:p>
            <a:r>
              <a:rPr lang="en-US" sz="2400" dirty="0"/>
              <a:t>Thank you to all of the Teachers, Mentors, Support Staff at LHL. </a:t>
            </a:r>
          </a:p>
        </p:txBody>
      </p:sp>
      <p:pic>
        <p:nvPicPr>
          <p:cNvPr id="7" name="Graphic 6" descr="Graduation cap with solid fill">
            <a:extLst>
              <a:ext uri="{FF2B5EF4-FFF2-40B4-BE49-F238E27FC236}">
                <a16:creationId xmlns:a16="http://schemas.microsoft.com/office/drawing/2014/main" id="{9499CA1A-202D-154E-F965-9ACF408849D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40543" y="1786180"/>
            <a:ext cx="1642819" cy="1642819"/>
          </a:xfrm>
          <a:prstGeom prst="rect">
            <a:avLst/>
          </a:prstGeom>
        </p:spPr>
      </p:pic>
      <p:pic>
        <p:nvPicPr>
          <p:cNvPr id="11" name="Graphic 10" descr="Handshake with solid fill">
            <a:extLst>
              <a:ext uri="{FF2B5EF4-FFF2-40B4-BE49-F238E27FC236}">
                <a16:creationId xmlns:a16="http://schemas.microsoft.com/office/drawing/2014/main" id="{B0A2E00C-CBC5-7634-004A-4471A9E93C58}"/>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9540542" y="3428998"/>
            <a:ext cx="1577279" cy="1577279"/>
          </a:xfrm>
          <a:prstGeom prst="rect">
            <a:avLst/>
          </a:prstGeom>
        </p:spPr>
      </p:pic>
    </p:spTree>
    <p:extLst>
      <p:ext uri="{BB962C8B-B14F-4D97-AF65-F5344CB8AC3E}">
        <p14:creationId xmlns:p14="http://schemas.microsoft.com/office/powerpoint/2010/main" val="3336794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E25BDA2-3F4D-4B38-90E7-989465ECD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Rectangle 9">
            <a:extLst>
              <a:ext uri="{FF2B5EF4-FFF2-40B4-BE49-F238E27FC236}">
                <a16:creationId xmlns:a16="http://schemas.microsoft.com/office/drawing/2014/main" id="{BC96869A-A70D-42F7-876F-605CB1718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12" name="Rectangle 11">
            <a:extLst>
              <a:ext uri="{FF2B5EF4-FFF2-40B4-BE49-F238E27FC236}">
                <a16:creationId xmlns:a16="http://schemas.microsoft.com/office/drawing/2014/main" id="{6CD407CC-EF5C-486F-9A14-7F681F986D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523963A9-737F-47FB-BD12-D0C090F50AAC}"/>
              </a:ext>
            </a:extLst>
          </p:cNvPr>
          <p:cNvSpPr>
            <a:spLocks noGrp="1"/>
          </p:cNvSpPr>
          <p:nvPr>
            <p:ph type="title"/>
          </p:nvPr>
        </p:nvSpPr>
        <p:spPr>
          <a:xfrm>
            <a:off x="1192625" y="1420706"/>
            <a:ext cx="3466540" cy="4016587"/>
          </a:xfrm>
        </p:spPr>
        <p:txBody>
          <a:bodyPr>
            <a:normAutofit/>
          </a:bodyPr>
          <a:lstStyle/>
          <a:p>
            <a:pPr algn="r"/>
            <a:r>
              <a:rPr lang="en-US" sz="3600" dirty="0"/>
              <a:t>Motivation</a:t>
            </a:r>
          </a:p>
        </p:txBody>
      </p:sp>
      <p:cxnSp>
        <p:nvCxnSpPr>
          <p:cNvPr id="14" name="Straight Connector 13">
            <a:extLst>
              <a:ext uri="{FF2B5EF4-FFF2-40B4-BE49-F238E27FC236}">
                <a16:creationId xmlns:a16="http://schemas.microsoft.com/office/drawing/2014/main" id="{0DD76B5F-5BAA-48C6-9065-9AEF15D30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86269"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descr="A graph with a red arrow going down&#10;&#10;Description automatically generated">
            <a:extLst>
              <a:ext uri="{FF2B5EF4-FFF2-40B4-BE49-F238E27FC236}">
                <a16:creationId xmlns:a16="http://schemas.microsoft.com/office/drawing/2014/main" id="{542F824B-E027-229F-60D8-92D9F4BCC2CC}"/>
              </a:ext>
            </a:extLst>
          </p:cNvPr>
          <p:cNvPicPr>
            <a:picLocks noChangeAspect="1"/>
          </p:cNvPicPr>
          <p:nvPr/>
        </p:nvPicPr>
        <p:blipFill>
          <a:blip r:embed="rId3"/>
          <a:stretch>
            <a:fillRect/>
          </a:stretch>
        </p:blipFill>
        <p:spPr>
          <a:xfrm>
            <a:off x="5143639" y="3527113"/>
            <a:ext cx="2544393" cy="1968038"/>
          </a:xfrm>
          <a:prstGeom prst="rect">
            <a:avLst/>
          </a:prstGeom>
        </p:spPr>
      </p:pic>
      <p:pic>
        <p:nvPicPr>
          <p:cNvPr id="7" name="Picture 6" descr="A green arrow pointing up to a graph&#10;&#10;Description automatically generated">
            <a:extLst>
              <a:ext uri="{FF2B5EF4-FFF2-40B4-BE49-F238E27FC236}">
                <a16:creationId xmlns:a16="http://schemas.microsoft.com/office/drawing/2014/main" id="{566BFFB1-0F86-F8DB-4122-9A37887A4444}"/>
              </a:ext>
            </a:extLst>
          </p:cNvPr>
          <p:cNvPicPr>
            <a:picLocks noChangeAspect="1"/>
          </p:cNvPicPr>
          <p:nvPr/>
        </p:nvPicPr>
        <p:blipFill>
          <a:blip r:embed="rId4"/>
          <a:stretch>
            <a:fillRect/>
          </a:stretch>
        </p:blipFill>
        <p:spPr>
          <a:xfrm>
            <a:off x="7570983" y="3584971"/>
            <a:ext cx="2394077" cy="1852322"/>
          </a:xfrm>
          <a:prstGeom prst="rect">
            <a:avLst/>
          </a:prstGeom>
        </p:spPr>
      </p:pic>
      <p:cxnSp>
        <p:nvCxnSpPr>
          <p:cNvPr id="11" name="Straight Connector 10">
            <a:extLst>
              <a:ext uri="{FF2B5EF4-FFF2-40B4-BE49-F238E27FC236}">
                <a16:creationId xmlns:a16="http://schemas.microsoft.com/office/drawing/2014/main" id="{1F5605A9-0C22-FA07-B0D5-64E8B7BA6E5D}"/>
              </a:ext>
            </a:extLst>
          </p:cNvPr>
          <p:cNvCxnSpPr>
            <a:cxnSpLocks/>
          </p:cNvCxnSpPr>
          <p:nvPr/>
        </p:nvCxnSpPr>
        <p:spPr>
          <a:xfrm>
            <a:off x="7588541" y="3371289"/>
            <a:ext cx="0" cy="2215056"/>
          </a:xfrm>
          <a:prstGeom prst="line">
            <a:avLst/>
          </a:prstGeom>
          <a:ln w="57150">
            <a:solidFill>
              <a:srgbClr val="0070C0"/>
            </a:solidFill>
            <a:prstDash val="dash"/>
          </a:ln>
        </p:spPr>
        <p:style>
          <a:lnRef idx="1">
            <a:schemeClr val="dk1"/>
          </a:lnRef>
          <a:fillRef idx="0">
            <a:schemeClr val="dk1"/>
          </a:fillRef>
          <a:effectRef idx="0">
            <a:schemeClr val="dk1"/>
          </a:effectRef>
          <a:fontRef idx="minor">
            <a:schemeClr val="tx1"/>
          </a:fontRef>
        </p:style>
      </p:cxnSp>
      <p:sp>
        <p:nvSpPr>
          <p:cNvPr id="15" name="TextBox 14">
            <a:extLst>
              <a:ext uri="{FF2B5EF4-FFF2-40B4-BE49-F238E27FC236}">
                <a16:creationId xmlns:a16="http://schemas.microsoft.com/office/drawing/2014/main" id="{833CEEE8-526F-AA6F-E0BE-F880F00C7936}"/>
              </a:ext>
            </a:extLst>
          </p:cNvPr>
          <p:cNvSpPr txBox="1"/>
          <p:nvPr/>
        </p:nvSpPr>
        <p:spPr>
          <a:xfrm>
            <a:off x="6845082" y="5586345"/>
            <a:ext cx="1922939" cy="400110"/>
          </a:xfrm>
          <a:prstGeom prst="rect">
            <a:avLst/>
          </a:prstGeom>
          <a:noFill/>
          <a:ln>
            <a:noFill/>
          </a:ln>
        </p:spPr>
        <p:txBody>
          <a:bodyPr wrap="square" rtlCol="0">
            <a:spAutoFit/>
          </a:bodyPr>
          <a:lstStyle/>
          <a:p>
            <a:r>
              <a:rPr lang="en-US" sz="2000" dirty="0">
                <a:solidFill>
                  <a:srgbClr val="0070C0"/>
                </a:solidFill>
              </a:rPr>
              <a:t>Intervention</a:t>
            </a:r>
          </a:p>
        </p:txBody>
      </p:sp>
      <p:sp>
        <p:nvSpPr>
          <p:cNvPr id="16" name="TextBox 15">
            <a:extLst>
              <a:ext uri="{FF2B5EF4-FFF2-40B4-BE49-F238E27FC236}">
                <a16:creationId xmlns:a16="http://schemas.microsoft.com/office/drawing/2014/main" id="{3B9E921F-B9B7-AC7D-DD9D-4124CF858D9E}"/>
              </a:ext>
            </a:extLst>
          </p:cNvPr>
          <p:cNvSpPr txBox="1"/>
          <p:nvPr/>
        </p:nvSpPr>
        <p:spPr>
          <a:xfrm>
            <a:off x="5966073" y="3527113"/>
            <a:ext cx="1269953" cy="400110"/>
          </a:xfrm>
          <a:prstGeom prst="rect">
            <a:avLst/>
          </a:prstGeom>
          <a:noFill/>
          <a:ln>
            <a:noFill/>
          </a:ln>
        </p:spPr>
        <p:txBody>
          <a:bodyPr wrap="square" rtlCol="0">
            <a:spAutoFit/>
          </a:bodyPr>
          <a:lstStyle/>
          <a:p>
            <a:r>
              <a:rPr lang="en-US" sz="2000" dirty="0">
                <a:solidFill>
                  <a:srgbClr val="FF0000"/>
                </a:solidFill>
              </a:rPr>
              <a:t>At-Risk</a:t>
            </a:r>
          </a:p>
        </p:txBody>
      </p:sp>
      <p:pic>
        <p:nvPicPr>
          <p:cNvPr id="28" name="Picture 27" descr="A yellow emoji with a black hat and whistle&#10;&#10;Description automatically generated">
            <a:extLst>
              <a:ext uri="{FF2B5EF4-FFF2-40B4-BE49-F238E27FC236}">
                <a16:creationId xmlns:a16="http://schemas.microsoft.com/office/drawing/2014/main" id="{CB89DBD1-52B6-CDE5-CC6D-E02D23C94952}"/>
              </a:ext>
            </a:extLst>
          </p:cNvPr>
          <p:cNvPicPr>
            <a:picLocks noChangeAspect="1"/>
          </p:cNvPicPr>
          <p:nvPr/>
        </p:nvPicPr>
        <p:blipFill>
          <a:blip r:embed="rId5"/>
          <a:stretch>
            <a:fillRect/>
          </a:stretch>
        </p:blipFill>
        <p:spPr>
          <a:xfrm>
            <a:off x="9755248" y="3602361"/>
            <a:ext cx="1326290" cy="1272972"/>
          </a:xfrm>
          <a:prstGeom prst="rect">
            <a:avLst/>
          </a:prstGeom>
        </p:spPr>
      </p:pic>
      <p:sp>
        <p:nvSpPr>
          <p:cNvPr id="29" name="Content Placeholder 2">
            <a:extLst>
              <a:ext uri="{FF2B5EF4-FFF2-40B4-BE49-F238E27FC236}">
                <a16:creationId xmlns:a16="http://schemas.microsoft.com/office/drawing/2014/main" id="{3BD91486-833F-FA4B-A05F-0971193E3254}"/>
              </a:ext>
            </a:extLst>
          </p:cNvPr>
          <p:cNvSpPr txBox="1">
            <a:spLocks/>
          </p:cNvSpPr>
          <p:nvPr/>
        </p:nvSpPr>
        <p:spPr>
          <a:xfrm>
            <a:off x="5166785" y="1128406"/>
            <a:ext cx="5914753" cy="4302176"/>
          </a:xfrm>
          <a:prstGeom prst="rect">
            <a:avLst/>
          </a:prstGeom>
        </p:spPr>
        <p:txBody>
          <a:bodyPr vert="horz" lIns="91440" tIns="45720" rIns="91440" bIns="45720" rtlCol="0" anchor="t">
            <a:normAutofit/>
          </a:bodyPr>
          <a:lstStyle>
            <a:lvl1pPr marL="182880" indent="-182880" algn="l" defTabSz="914400" rtl="0" eaLnBrk="1" latinLnBrk="0" hangingPunct="1">
              <a:lnSpc>
                <a:spcPct val="120000"/>
              </a:lnSpc>
              <a:spcBef>
                <a:spcPts val="900"/>
              </a:spcBef>
              <a:spcAft>
                <a:spcPts val="0"/>
              </a:spcAft>
              <a:buClr>
                <a:schemeClr val="tx1">
                  <a:lumMod val="85000"/>
                  <a:lumOff val="15000"/>
                </a:schemeClr>
              </a:buClr>
              <a:buFont typeface="Garamond" pitchFamily="18" charset="0"/>
              <a:buChar char="◦"/>
              <a:defRPr sz="1400" kern="1200">
                <a:solidFill>
                  <a:schemeClr val="tx1"/>
                </a:solidFill>
                <a:latin typeface="+mn-lt"/>
                <a:ea typeface="+mn-ea"/>
                <a:cs typeface="+mn-cs"/>
              </a:defRPr>
            </a:lvl1pPr>
            <a:lvl2pPr marL="45720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3pPr>
            <a:lvl4pPr marL="100584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4pPr>
            <a:lvl5pPr marL="1280160" indent="-182880" algn="l" defTabSz="914400" rtl="0" eaLnBrk="1" latinLnBrk="0" hangingPunct="1">
              <a:lnSpc>
                <a:spcPct val="120000"/>
              </a:lnSpc>
              <a:spcBef>
                <a:spcPts val="500"/>
              </a:spcBef>
              <a:buClr>
                <a:schemeClr val="tx1">
                  <a:lumMod val="85000"/>
                  <a:lumOff val="15000"/>
                </a:schemeClr>
              </a:buClr>
              <a:buFont typeface="Garamond" pitchFamily="18" charset="0"/>
              <a:buChar char="◦"/>
              <a:defRPr sz="11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a:lstStyle>
          <a:p>
            <a:r>
              <a:rPr lang="en-US" sz="2000" dirty="0"/>
              <a:t>Increase retention rates at the College</a:t>
            </a:r>
            <a:endParaRPr lang="en-US" sz="2000" dirty="0">
              <a:solidFill>
                <a:schemeClr val="tx1">
                  <a:lumMod val="75000"/>
                  <a:lumOff val="25000"/>
                </a:schemeClr>
              </a:solidFill>
            </a:endParaRPr>
          </a:p>
          <a:p>
            <a:r>
              <a:rPr lang="en-US" sz="2000" dirty="0"/>
              <a:t>Identify at-risk students in order to intervene and assist in helping them achieve graduation goals.</a:t>
            </a:r>
          </a:p>
        </p:txBody>
      </p:sp>
    </p:spTree>
    <p:extLst>
      <p:ext uri="{BB962C8B-B14F-4D97-AF65-F5344CB8AC3E}">
        <p14:creationId xmlns:p14="http://schemas.microsoft.com/office/powerpoint/2010/main" val="23910161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E25BDA2-3F4D-4B38-90E7-989465ECD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Rectangle 9">
            <a:extLst>
              <a:ext uri="{FF2B5EF4-FFF2-40B4-BE49-F238E27FC236}">
                <a16:creationId xmlns:a16="http://schemas.microsoft.com/office/drawing/2014/main" id="{BC96869A-A70D-42F7-876F-605CB1718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12" name="Rectangle 11">
            <a:extLst>
              <a:ext uri="{FF2B5EF4-FFF2-40B4-BE49-F238E27FC236}">
                <a16:creationId xmlns:a16="http://schemas.microsoft.com/office/drawing/2014/main" id="{6CD407CC-EF5C-486F-9A14-7F681F986D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523963A9-737F-47FB-BD12-D0C090F50AAC}"/>
              </a:ext>
            </a:extLst>
          </p:cNvPr>
          <p:cNvSpPr>
            <a:spLocks noGrp="1"/>
          </p:cNvSpPr>
          <p:nvPr>
            <p:ph type="title"/>
          </p:nvPr>
        </p:nvSpPr>
        <p:spPr>
          <a:xfrm>
            <a:off x="1192625" y="1420706"/>
            <a:ext cx="3466540" cy="4016587"/>
          </a:xfrm>
        </p:spPr>
        <p:txBody>
          <a:bodyPr>
            <a:normAutofit/>
          </a:bodyPr>
          <a:lstStyle/>
          <a:p>
            <a:pPr algn="r"/>
            <a:r>
              <a:rPr lang="en-US" sz="3600" dirty="0"/>
              <a:t>Motivation</a:t>
            </a:r>
          </a:p>
        </p:txBody>
      </p:sp>
      <p:cxnSp>
        <p:nvCxnSpPr>
          <p:cNvPr id="14" name="Straight Connector 13">
            <a:extLst>
              <a:ext uri="{FF2B5EF4-FFF2-40B4-BE49-F238E27FC236}">
                <a16:creationId xmlns:a16="http://schemas.microsoft.com/office/drawing/2014/main" id="{0DD76B5F-5BAA-48C6-9065-9AEF15D30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86269"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BDEAB2A-2505-E074-241D-FAD129D20985}"/>
              </a:ext>
            </a:extLst>
          </p:cNvPr>
          <p:cNvSpPr>
            <a:spLocks noGrp="1"/>
          </p:cNvSpPr>
          <p:nvPr>
            <p:ph idx="1"/>
          </p:nvPr>
        </p:nvSpPr>
        <p:spPr>
          <a:xfrm>
            <a:off x="5236722" y="1135118"/>
            <a:ext cx="5914753" cy="4302176"/>
          </a:xfrm>
        </p:spPr>
        <p:txBody>
          <a:bodyPr anchor="t">
            <a:normAutofit/>
          </a:bodyPr>
          <a:lstStyle/>
          <a:p>
            <a:r>
              <a:rPr lang="en-US" sz="2000" dirty="0"/>
              <a:t>Learning Management System (LMS) data is collected, but currently unused by the College</a:t>
            </a:r>
            <a:r>
              <a:rPr lang="en-US" sz="2000" dirty="0">
                <a:solidFill>
                  <a:schemeClr val="tx1">
                    <a:lumMod val="75000"/>
                    <a:lumOff val="25000"/>
                  </a:schemeClr>
                </a:solidFill>
              </a:rPr>
              <a:t>.</a:t>
            </a:r>
          </a:p>
          <a:p>
            <a:r>
              <a:rPr lang="en-US" sz="2000" dirty="0"/>
              <a:t>Is there any connection between a students’ LMS behavior and their final grade?</a:t>
            </a:r>
          </a:p>
        </p:txBody>
      </p:sp>
      <p:pic>
        <p:nvPicPr>
          <p:cNvPr id="6" name="Picture 5" descr="Person using laptop">
            <a:extLst>
              <a:ext uri="{FF2B5EF4-FFF2-40B4-BE49-F238E27FC236}">
                <a16:creationId xmlns:a16="http://schemas.microsoft.com/office/drawing/2014/main" id="{E9F20A20-DC93-C400-2CFB-54F9DD379D91}"/>
              </a:ext>
            </a:extLst>
          </p:cNvPr>
          <p:cNvPicPr>
            <a:picLocks noChangeAspect="1"/>
          </p:cNvPicPr>
          <p:nvPr/>
        </p:nvPicPr>
        <p:blipFill>
          <a:blip r:embed="rId3"/>
          <a:stretch>
            <a:fillRect/>
          </a:stretch>
        </p:blipFill>
        <p:spPr>
          <a:xfrm>
            <a:off x="5010546" y="3700767"/>
            <a:ext cx="2694850" cy="2022115"/>
          </a:xfrm>
          <a:prstGeom prst="rect">
            <a:avLst/>
          </a:prstGeom>
        </p:spPr>
      </p:pic>
      <p:sp>
        <p:nvSpPr>
          <p:cNvPr id="13" name="TextBox 12">
            <a:extLst>
              <a:ext uri="{FF2B5EF4-FFF2-40B4-BE49-F238E27FC236}">
                <a16:creationId xmlns:a16="http://schemas.microsoft.com/office/drawing/2014/main" id="{5DBDBC26-8473-9AFF-3618-C1821BC3ED44}"/>
              </a:ext>
            </a:extLst>
          </p:cNvPr>
          <p:cNvSpPr txBox="1"/>
          <p:nvPr/>
        </p:nvSpPr>
        <p:spPr>
          <a:xfrm>
            <a:off x="9348743" y="2996591"/>
            <a:ext cx="1264596" cy="707886"/>
          </a:xfrm>
          <a:prstGeom prst="rect">
            <a:avLst/>
          </a:prstGeom>
          <a:noFill/>
        </p:spPr>
        <p:txBody>
          <a:bodyPr wrap="square" rtlCol="0">
            <a:spAutoFit/>
          </a:bodyPr>
          <a:lstStyle/>
          <a:p>
            <a:r>
              <a:rPr lang="en-US" sz="4000" dirty="0">
                <a:solidFill>
                  <a:srgbClr val="FF0000"/>
                </a:solidFill>
              </a:rPr>
              <a:t>A</a:t>
            </a:r>
          </a:p>
        </p:txBody>
      </p:sp>
      <p:sp>
        <p:nvSpPr>
          <p:cNvPr id="17" name="TextBox 16">
            <a:extLst>
              <a:ext uri="{FF2B5EF4-FFF2-40B4-BE49-F238E27FC236}">
                <a16:creationId xmlns:a16="http://schemas.microsoft.com/office/drawing/2014/main" id="{E62415DA-522A-948F-3FA8-04C71E58F520}"/>
              </a:ext>
            </a:extLst>
          </p:cNvPr>
          <p:cNvSpPr txBox="1"/>
          <p:nvPr/>
        </p:nvSpPr>
        <p:spPr>
          <a:xfrm>
            <a:off x="9345199" y="3742221"/>
            <a:ext cx="1264596" cy="707886"/>
          </a:xfrm>
          <a:prstGeom prst="rect">
            <a:avLst/>
          </a:prstGeom>
          <a:noFill/>
        </p:spPr>
        <p:txBody>
          <a:bodyPr wrap="square" rtlCol="0">
            <a:spAutoFit/>
          </a:bodyPr>
          <a:lstStyle/>
          <a:p>
            <a:r>
              <a:rPr lang="en-US" sz="4000" dirty="0">
                <a:solidFill>
                  <a:srgbClr val="FF0000"/>
                </a:solidFill>
              </a:rPr>
              <a:t>B-</a:t>
            </a:r>
          </a:p>
        </p:txBody>
      </p:sp>
      <p:sp>
        <p:nvSpPr>
          <p:cNvPr id="18" name="TextBox 17">
            <a:extLst>
              <a:ext uri="{FF2B5EF4-FFF2-40B4-BE49-F238E27FC236}">
                <a16:creationId xmlns:a16="http://schemas.microsoft.com/office/drawing/2014/main" id="{4BF7D48E-D813-3DC0-8C39-3DB904C893A4}"/>
              </a:ext>
            </a:extLst>
          </p:cNvPr>
          <p:cNvSpPr txBox="1"/>
          <p:nvPr/>
        </p:nvSpPr>
        <p:spPr>
          <a:xfrm>
            <a:off x="9341655" y="4519019"/>
            <a:ext cx="1264596" cy="707886"/>
          </a:xfrm>
          <a:prstGeom prst="rect">
            <a:avLst/>
          </a:prstGeom>
          <a:noFill/>
        </p:spPr>
        <p:txBody>
          <a:bodyPr wrap="square" rtlCol="0">
            <a:spAutoFit/>
          </a:bodyPr>
          <a:lstStyle/>
          <a:p>
            <a:r>
              <a:rPr lang="en-US" sz="4000" dirty="0">
                <a:solidFill>
                  <a:srgbClr val="FF0000"/>
                </a:solidFill>
              </a:rPr>
              <a:t>D+</a:t>
            </a:r>
          </a:p>
        </p:txBody>
      </p:sp>
      <p:sp>
        <p:nvSpPr>
          <p:cNvPr id="19" name="TextBox 18">
            <a:extLst>
              <a:ext uri="{FF2B5EF4-FFF2-40B4-BE49-F238E27FC236}">
                <a16:creationId xmlns:a16="http://schemas.microsoft.com/office/drawing/2014/main" id="{0760AEA2-3F67-DB91-2FCB-F03F0241E123}"/>
              </a:ext>
            </a:extLst>
          </p:cNvPr>
          <p:cNvSpPr txBox="1"/>
          <p:nvPr/>
        </p:nvSpPr>
        <p:spPr>
          <a:xfrm>
            <a:off x="9410981" y="5347847"/>
            <a:ext cx="1264596" cy="707886"/>
          </a:xfrm>
          <a:prstGeom prst="rect">
            <a:avLst/>
          </a:prstGeom>
          <a:noFill/>
        </p:spPr>
        <p:txBody>
          <a:bodyPr wrap="square" rtlCol="0">
            <a:spAutoFit/>
          </a:bodyPr>
          <a:lstStyle/>
          <a:p>
            <a:r>
              <a:rPr lang="en-US" sz="4000" dirty="0">
                <a:solidFill>
                  <a:srgbClr val="FF0000"/>
                </a:solidFill>
              </a:rPr>
              <a:t>F</a:t>
            </a:r>
          </a:p>
        </p:txBody>
      </p:sp>
      <p:cxnSp>
        <p:nvCxnSpPr>
          <p:cNvPr id="21" name="Straight Arrow Connector 20">
            <a:extLst>
              <a:ext uri="{FF2B5EF4-FFF2-40B4-BE49-F238E27FC236}">
                <a16:creationId xmlns:a16="http://schemas.microsoft.com/office/drawing/2014/main" id="{ADB1BDFF-380C-67DB-149B-2302EA090A46}"/>
              </a:ext>
            </a:extLst>
          </p:cNvPr>
          <p:cNvCxnSpPr/>
          <p:nvPr/>
        </p:nvCxnSpPr>
        <p:spPr>
          <a:xfrm flipV="1">
            <a:off x="7441660" y="3429000"/>
            <a:ext cx="1789889" cy="1090019"/>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B0CEF5B8-C943-28B5-EFB0-24B49B039418}"/>
              </a:ext>
            </a:extLst>
          </p:cNvPr>
          <p:cNvCxnSpPr>
            <a:cxnSpLocks/>
            <a:endCxn id="17" idx="1"/>
          </p:cNvCxnSpPr>
          <p:nvPr/>
        </p:nvCxnSpPr>
        <p:spPr>
          <a:xfrm flipV="1">
            <a:off x="7519481" y="4096164"/>
            <a:ext cx="1825718" cy="515185"/>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F1A3DFB8-87A4-65A9-EA9D-C51D3940AAAC}"/>
              </a:ext>
            </a:extLst>
          </p:cNvPr>
          <p:cNvCxnSpPr>
            <a:cxnSpLocks/>
            <a:endCxn id="18" idx="1"/>
          </p:cNvCxnSpPr>
          <p:nvPr/>
        </p:nvCxnSpPr>
        <p:spPr>
          <a:xfrm>
            <a:off x="7519481" y="4735681"/>
            <a:ext cx="1822174" cy="137281"/>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BE7D7135-D45C-BE8C-A380-6FA17BFB1331}"/>
              </a:ext>
            </a:extLst>
          </p:cNvPr>
          <p:cNvCxnSpPr>
            <a:cxnSpLocks/>
            <a:endCxn id="19" idx="1"/>
          </p:cNvCxnSpPr>
          <p:nvPr/>
        </p:nvCxnSpPr>
        <p:spPr>
          <a:xfrm>
            <a:off x="7519481" y="4900434"/>
            <a:ext cx="1891500" cy="80135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8E128FD8-656F-6D35-861A-B38F0660B110}"/>
              </a:ext>
            </a:extLst>
          </p:cNvPr>
          <p:cNvSpPr txBox="1"/>
          <p:nvPr/>
        </p:nvSpPr>
        <p:spPr>
          <a:xfrm>
            <a:off x="7650709" y="3218438"/>
            <a:ext cx="1264596" cy="2862322"/>
          </a:xfrm>
          <a:prstGeom prst="rect">
            <a:avLst/>
          </a:prstGeom>
          <a:noFill/>
          <a:ln>
            <a:noFill/>
          </a:ln>
        </p:spPr>
        <p:txBody>
          <a:bodyPr wrap="square" rtlCol="0">
            <a:spAutoFit/>
          </a:bodyPr>
          <a:lstStyle/>
          <a:p>
            <a:r>
              <a:rPr lang="en-US" sz="18000" dirty="0"/>
              <a:t>?</a:t>
            </a:r>
          </a:p>
        </p:txBody>
      </p:sp>
    </p:spTree>
    <p:extLst>
      <p:ext uri="{BB962C8B-B14F-4D97-AF65-F5344CB8AC3E}">
        <p14:creationId xmlns:p14="http://schemas.microsoft.com/office/powerpoint/2010/main" val="19638307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7DE6F02C-70B3-330A-8ED1-94692AEF20FA}"/>
              </a:ext>
            </a:extLst>
          </p:cNvPr>
          <p:cNvPicPr>
            <a:picLocks noChangeAspect="1"/>
          </p:cNvPicPr>
          <p:nvPr/>
        </p:nvPicPr>
        <p:blipFill>
          <a:blip r:embed="rId3"/>
          <a:stretch>
            <a:fillRect/>
          </a:stretch>
        </p:blipFill>
        <p:spPr>
          <a:xfrm>
            <a:off x="1505009" y="996581"/>
            <a:ext cx="8814417" cy="5326036"/>
          </a:xfrm>
          <a:prstGeom prst="rect">
            <a:avLst/>
          </a:prstGeom>
        </p:spPr>
      </p:pic>
      <p:sp>
        <p:nvSpPr>
          <p:cNvPr id="12" name="TextBox 11">
            <a:extLst>
              <a:ext uri="{FF2B5EF4-FFF2-40B4-BE49-F238E27FC236}">
                <a16:creationId xmlns:a16="http://schemas.microsoft.com/office/drawing/2014/main" id="{7332CA32-39FF-9D89-9EF1-2393C039CDC2}"/>
              </a:ext>
            </a:extLst>
          </p:cNvPr>
          <p:cNvSpPr txBox="1"/>
          <p:nvPr/>
        </p:nvSpPr>
        <p:spPr>
          <a:xfrm>
            <a:off x="5691882" y="6322617"/>
            <a:ext cx="808235" cy="369332"/>
          </a:xfrm>
          <a:prstGeom prst="rect">
            <a:avLst/>
          </a:prstGeom>
          <a:noFill/>
        </p:spPr>
        <p:txBody>
          <a:bodyPr wrap="none" rtlCol="0">
            <a:spAutoFit/>
          </a:bodyPr>
          <a:lstStyle/>
          <a:p>
            <a:r>
              <a:rPr lang="en-US" dirty="0">
                <a:solidFill>
                  <a:schemeClr val="tx2"/>
                </a:solidFill>
              </a:rPr>
              <a:t>Grade</a:t>
            </a:r>
          </a:p>
        </p:txBody>
      </p:sp>
      <p:sp>
        <p:nvSpPr>
          <p:cNvPr id="2" name="Title 1">
            <a:extLst>
              <a:ext uri="{FF2B5EF4-FFF2-40B4-BE49-F238E27FC236}">
                <a16:creationId xmlns:a16="http://schemas.microsoft.com/office/drawing/2014/main" id="{928859E3-0275-792F-350E-6F0231DB5567}"/>
              </a:ext>
            </a:extLst>
          </p:cNvPr>
          <p:cNvSpPr>
            <a:spLocks noGrp="1"/>
          </p:cNvSpPr>
          <p:nvPr>
            <p:ph type="title"/>
          </p:nvPr>
        </p:nvSpPr>
        <p:spPr>
          <a:xfrm>
            <a:off x="1066799" y="10409"/>
            <a:ext cx="10058400" cy="1186768"/>
          </a:xfrm>
        </p:spPr>
        <p:txBody>
          <a:bodyPr/>
          <a:lstStyle/>
          <a:p>
            <a:pPr algn="ctr"/>
            <a:r>
              <a:rPr lang="en-US" dirty="0"/>
              <a:t>Average Logins Per Course</a:t>
            </a:r>
          </a:p>
        </p:txBody>
      </p:sp>
      <p:cxnSp>
        <p:nvCxnSpPr>
          <p:cNvPr id="18" name="Straight Arrow Connector 17">
            <a:extLst>
              <a:ext uri="{FF2B5EF4-FFF2-40B4-BE49-F238E27FC236}">
                <a16:creationId xmlns:a16="http://schemas.microsoft.com/office/drawing/2014/main" id="{B630AFDB-7F2F-7A1A-2192-AA5F833519FC}"/>
              </a:ext>
            </a:extLst>
          </p:cNvPr>
          <p:cNvCxnSpPr>
            <a:cxnSpLocks/>
          </p:cNvCxnSpPr>
          <p:nvPr/>
        </p:nvCxnSpPr>
        <p:spPr>
          <a:xfrm flipH="1">
            <a:off x="10319426" y="3151762"/>
            <a:ext cx="573931" cy="277238"/>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DB3A4F1-8D00-976A-62AB-5C68D4817515}"/>
              </a:ext>
            </a:extLst>
          </p:cNvPr>
          <p:cNvSpPr txBox="1"/>
          <p:nvPr/>
        </p:nvSpPr>
        <p:spPr>
          <a:xfrm>
            <a:off x="10893357" y="2904026"/>
            <a:ext cx="958917" cy="369332"/>
          </a:xfrm>
          <a:prstGeom prst="rect">
            <a:avLst/>
          </a:prstGeom>
          <a:noFill/>
        </p:spPr>
        <p:txBody>
          <a:bodyPr wrap="none" rtlCol="0">
            <a:spAutoFit/>
          </a:bodyPr>
          <a:lstStyle/>
          <a:p>
            <a:r>
              <a:rPr lang="en-US" dirty="0">
                <a:solidFill>
                  <a:srgbClr val="FF0000"/>
                </a:solidFill>
              </a:rPr>
              <a:t>At-Risk</a:t>
            </a:r>
          </a:p>
        </p:txBody>
      </p:sp>
    </p:spTree>
    <p:extLst>
      <p:ext uri="{BB962C8B-B14F-4D97-AF65-F5344CB8AC3E}">
        <p14:creationId xmlns:p14="http://schemas.microsoft.com/office/powerpoint/2010/main" val="10646213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332CA32-39FF-9D89-9EF1-2393C039CDC2}"/>
              </a:ext>
            </a:extLst>
          </p:cNvPr>
          <p:cNvSpPr txBox="1"/>
          <p:nvPr/>
        </p:nvSpPr>
        <p:spPr>
          <a:xfrm>
            <a:off x="5691880" y="5611659"/>
            <a:ext cx="808235" cy="369332"/>
          </a:xfrm>
          <a:prstGeom prst="rect">
            <a:avLst/>
          </a:prstGeom>
          <a:noFill/>
        </p:spPr>
        <p:txBody>
          <a:bodyPr wrap="none" rtlCol="0">
            <a:spAutoFit/>
          </a:bodyPr>
          <a:lstStyle/>
          <a:p>
            <a:r>
              <a:rPr lang="en-US" dirty="0">
                <a:solidFill>
                  <a:schemeClr val="tx2"/>
                </a:solidFill>
              </a:rPr>
              <a:t>Grade</a:t>
            </a:r>
          </a:p>
        </p:txBody>
      </p:sp>
      <p:sp>
        <p:nvSpPr>
          <p:cNvPr id="2" name="Title 1">
            <a:extLst>
              <a:ext uri="{FF2B5EF4-FFF2-40B4-BE49-F238E27FC236}">
                <a16:creationId xmlns:a16="http://schemas.microsoft.com/office/drawing/2014/main" id="{928859E3-0275-792F-350E-6F0231DB5567}"/>
              </a:ext>
            </a:extLst>
          </p:cNvPr>
          <p:cNvSpPr>
            <a:spLocks noGrp="1"/>
          </p:cNvSpPr>
          <p:nvPr>
            <p:ph type="title"/>
          </p:nvPr>
        </p:nvSpPr>
        <p:spPr>
          <a:xfrm>
            <a:off x="1066799" y="-18435"/>
            <a:ext cx="10058400" cy="1186768"/>
          </a:xfrm>
        </p:spPr>
        <p:txBody>
          <a:bodyPr/>
          <a:lstStyle/>
          <a:p>
            <a:pPr algn="ctr"/>
            <a:r>
              <a:rPr lang="en-US" dirty="0"/>
              <a:t>Content Completion Ratio</a:t>
            </a:r>
          </a:p>
        </p:txBody>
      </p:sp>
      <p:pic>
        <p:nvPicPr>
          <p:cNvPr id="3" name="Content Placeholder 4" descr="A graph of a bar chart&#10;&#10;Description automatically generated with medium confidence">
            <a:extLst>
              <a:ext uri="{FF2B5EF4-FFF2-40B4-BE49-F238E27FC236}">
                <a16:creationId xmlns:a16="http://schemas.microsoft.com/office/drawing/2014/main" id="{7AD76006-4944-1065-AAD1-1FB533663885}"/>
              </a:ext>
            </a:extLst>
          </p:cNvPr>
          <p:cNvPicPr>
            <a:picLocks noGrp="1" noChangeAspect="1"/>
          </p:cNvPicPr>
          <p:nvPr>
            <p:ph idx="1"/>
          </p:nvPr>
        </p:nvPicPr>
        <p:blipFill rotWithShape="1">
          <a:blip r:embed="rId3"/>
          <a:srcRect l="5205" t="52154" r="1326"/>
          <a:stretch/>
        </p:blipFill>
        <p:spPr>
          <a:xfrm>
            <a:off x="808506" y="1520652"/>
            <a:ext cx="10574985" cy="4091007"/>
          </a:xfrm>
        </p:spPr>
      </p:pic>
      <p:cxnSp>
        <p:nvCxnSpPr>
          <p:cNvPr id="18" name="Straight Arrow Connector 17">
            <a:extLst>
              <a:ext uri="{FF2B5EF4-FFF2-40B4-BE49-F238E27FC236}">
                <a16:creationId xmlns:a16="http://schemas.microsoft.com/office/drawing/2014/main" id="{B630AFDB-7F2F-7A1A-2192-AA5F833519FC}"/>
              </a:ext>
            </a:extLst>
          </p:cNvPr>
          <p:cNvCxnSpPr>
            <a:cxnSpLocks/>
          </p:cNvCxnSpPr>
          <p:nvPr/>
        </p:nvCxnSpPr>
        <p:spPr>
          <a:xfrm flipH="1">
            <a:off x="1626384" y="2640185"/>
            <a:ext cx="188134" cy="622607"/>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4DB3A4F1-8D00-976A-62AB-5C68D4817515}"/>
              </a:ext>
            </a:extLst>
          </p:cNvPr>
          <p:cNvSpPr txBox="1"/>
          <p:nvPr/>
        </p:nvSpPr>
        <p:spPr>
          <a:xfrm>
            <a:off x="1626384" y="2207056"/>
            <a:ext cx="958917" cy="369332"/>
          </a:xfrm>
          <a:prstGeom prst="rect">
            <a:avLst/>
          </a:prstGeom>
          <a:noFill/>
        </p:spPr>
        <p:txBody>
          <a:bodyPr wrap="none" rtlCol="0">
            <a:spAutoFit/>
          </a:bodyPr>
          <a:lstStyle/>
          <a:p>
            <a:r>
              <a:rPr lang="en-US" dirty="0">
                <a:solidFill>
                  <a:srgbClr val="FF0000"/>
                </a:solidFill>
              </a:rPr>
              <a:t>At-Risk</a:t>
            </a:r>
          </a:p>
        </p:txBody>
      </p:sp>
    </p:spTree>
    <p:extLst>
      <p:ext uri="{BB962C8B-B14F-4D97-AF65-F5344CB8AC3E}">
        <p14:creationId xmlns:p14="http://schemas.microsoft.com/office/powerpoint/2010/main" val="39782076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E25BDA2-3F4D-4B38-90E7-989465ECD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Rectangle 9">
            <a:extLst>
              <a:ext uri="{FF2B5EF4-FFF2-40B4-BE49-F238E27FC236}">
                <a16:creationId xmlns:a16="http://schemas.microsoft.com/office/drawing/2014/main" id="{BC96869A-A70D-42F7-876F-605CB1718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12" name="Rectangle 11">
            <a:extLst>
              <a:ext uri="{FF2B5EF4-FFF2-40B4-BE49-F238E27FC236}">
                <a16:creationId xmlns:a16="http://schemas.microsoft.com/office/drawing/2014/main" id="{6CD407CC-EF5C-486F-9A14-7F681F986D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523963A9-737F-47FB-BD12-D0C090F50AAC}"/>
              </a:ext>
            </a:extLst>
          </p:cNvPr>
          <p:cNvSpPr>
            <a:spLocks noGrp="1"/>
          </p:cNvSpPr>
          <p:nvPr>
            <p:ph type="title"/>
          </p:nvPr>
        </p:nvSpPr>
        <p:spPr>
          <a:xfrm>
            <a:off x="1192625" y="1420706"/>
            <a:ext cx="3466540" cy="4016587"/>
          </a:xfrm>
        </p:spPr>
        <p:txBody>
          <a:bodyPr>
            <a:normAutofit/>
          </a:bodyPr>
          <a:lstStyle/>
          <a:p>
            <a:pPr algn="r"/>
            <a:r>
              <a:rPr lang="en-US" sz="3600" dirty="0"/>
              <a:t>Modeling</a:t>
            </a:r>
          </a:p>
        </p:txBody>
      </p:sp>
      <p:cxnSp>
        <p:nvCxnSpPr>
          <p:cNvPr id="14" name="Straight Connector 13">
            <a:extLst>
              <a:ext uri="{FF2B5EF4-FFF2-40B4-BE49-F238E27FC236}">
                <a16:creationId xmlns:a16="http://schemas.microsoft.com/office/drawing/2014/main" id="{0DD76B5F-5BAA-48C6-9065-9AEF15D30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86269"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BDEAB2A-2505-E074-241D-FAD129D20985}"/>
              </a:ext>
            </a:extLst>
          </p:cNvPr>
          <p:cNvSpPr>
            <a:spLocks noGrp="1"/>
          </p:cNvSpPr>
          <p:nvPr>
            <p:ph idx="1"/>
          </p:nvPr>
        </p:nvSpPr>
        <p:spPr>
          <a:xfrm>
            <a:off x="5228569" y="1127474"/>
            <a:ext cx="5914753" cy="4802974"/>
          </a:xfrm>
        </p:spPr>
        <p:txBody>
          <a:bodyPr anchor="t">
            <a:normAutofit/>
          </a:bodyPr>
          <a:lstStyle/>
          <a:p>
            <a:r>
              <a:rPr lang="en-US" sz="2000" dirty="0">
                <a:sym typeface="Wingdings" pitchFamily="2" charset="2"/>
              </a:rPr>
              <a:t>Dataset comprises of ~7000 student records.</a:t>
            </a:r>
          </a:p>
          <a:p>
            <a:pPr lvl="1"/>
            <a:r>
              <a:rPr lang="en-US" sz="1900" dirty="0">
                <a:sym typeface="Wingdings" pitchFamily="2" charset="2"/>
              </a:rPr>
              <a:t>Content Required/Content Completed</a:t>
            </a:r>
          </a:p>
          <a:p>
            <a:pPr lvl="1"/>
            <a:r>
              <a:rPr lang="en-US" sz="1900" dirty="0">
                <a:sym typeface="Wingdings" pitchFamily="2" charset="2"/>
              </a:rPr>
              <a:t>Total System logins</a:t>
            </a:r>
          </a:p>
          <a:p>
            <a:pPr lvl="1"/>
            <a:r>
              <a:rPr lang="en-US" sz="1900" dirty="0">
                <a:sym typeface="Wingdings" pitchFamily="2" charset="2"/>
              </a:rPr>
              <a:t>Time spent in content</a:t>
            </a:r>
          </a:p>
          <a:p>
            <a:pPr lvl="1"/>
            <a:r>
              <a:rPr lang="en-US" sz="1900" dirty="0">
                <a:sym typeface="Wingdings" pitchFamily="2" charset="2"/>
              </a:rPr>
              <a:t>Course code</a:t>
            </a:r>
          </a:p>
          <a:p>
            <a:pPr lvl="1"/>
            <a:r>
              <a:rPr lang="en-US" sz="1900" dirty="0">
                <a:sym typeface="Wingdings" pitchFamily="2" charset="2"/>
              </a:rPr>
              <a:t>Age, etc.</a:t>
            </a:r>
          </a:p>
          <a:p>
            <a:pPr lvl="1"/>
            <a:endParaRPr lang="en-US" sz="1900" dirty="0">
              <a:sym typeface="Wingdings" pitchFamily="2" charset="2"/>
            </a:endParaRPr>
          </a:p>
          <a:p>
            <a:r>
              <a:rPr lang="en-CA" sz="2000" b="0" i="0" dirty="0">
                <a:effectLst/>
              </a:rPr>
              <a:t>Binary Classification Approach</a:t>
            </a:r>
            <a:endParaRPr lang="en-US" sz="2000" b="0" i="0" dirty="0">
              <a:effectLst/>
            </a:endParaRPr>
          </a:p>
          <a:p>
            <a:pPr lvl="1"/>
            <a:r>
              <a:rPr lang="en-US" sz="1900" b="0" i="0" dirty="0">
                <a:effectLst/>
                <a:sym typeface="Wingdings" pitchFamily="2" charset="2"/>
              </a:rPr>
              <a:t>A – D</a:t>
            </a:r>
            <a:r>
              <a:rPr lang="en-US" sz="1900" dirty="0"/>
              <a:t> </a:t>
            </a:r>
            <a:r>
              <a:rPr lang="en-US" sz="1900" dirty="0">
                <a:sym typeface="Wingdings" pitchFamily="2" charset="2"/>
              </a:rPr>
              <a:t> </a:t>
            </a:r>
            <a:r>
              <a:rPr lang="en-US" sz="1900" dirty="0">
                <a:solidFill>
                  <a:srgbClr val="00B050"/>
                </a:solidFill>
                <a:sym typeface="Wingdings" pitchFamily="2" charset="2"/>
              </a:rPr>
              <a:t>Not At-Risk </a:t>
            </a:r>
          </a:p>
          <a:p>
            <a:pPr lvl="1"/>
            <a:r>
              <a:rPr lang="en-US" sz="1900" dirty="0">
                <a:sym typeface="Wingdings" pitchFamily="2" charset="2"/>
              </a:rPr>
              <a:t>F</a:t>
            </a:r>
            <a:r>
              <a:rPr lang="en-US" sz="1900" b="0" i="0" dirty="0">
                <a:effectLst/>
                <a:sym typeface="Wingdings" pitchFamily="2" charset="2"/>
              </a:rPr>
              <a:t>  </a:t>
            </a:r>
            <a:r>
              <a:rPr lang="en-US" sz="1900" b="0" i="0" dirty="0">
                <a:solidFill>
                  <a:srgbClr val="FF0000"/>
                </a:solidFill>
                <a:effectLst/>
                <a:sym typeface="Wingdings" pitchFamily="2" charset="2"/>
              </a:rPr>
              <a:t>At-Risk </a:t>
            </a:r>
            <a:endParaRPr lang="en-US" sz="1900" b="0" i="0" dirty="0">
              <a:effectLst/>
              <a:sym typeface="Wingdings" pitchFamily="2" charset="2"/>
            </a:endParaRPr>
          </a:p>
          <a:p>
            <a:endParaRPr lang="en-CA" sz="2000" b="0" i="0" dirty="0">
              <a:effectLst/>
            </a:endParaRPr>
          </a:p>
        </p:txBody>
      </p:sp>
      <p:pic>
        <p:nvPicPr>
          <p:cNvPr id="40" name="Picture 39" descr="A green and red pie chart&#10;&#10;Description automatically generated">
            <a:extLst>
              <a:ext uri="{FF2B5EF4-FFF2-40B4-BE49-F238E27FC236}">
                <a16:creationId xmlns:a16="http://schemas.microsoft.com/office/drawing/2014/main" id="{5D3B42BF-5F0B-7E33-7010-C5D8F5D97B0F}"/>
              </a:ext>
            </a:extLst>
          </p:cNvPr>
          <p:cNvPicPr>
            <a:picLocks noChangeAspect="1"/>
          </p:cNvPicPr>
          <p:nvPr/>
        </p:nvPicPr>
        <p:blipFill>
          <a:blip r:embed="rId3"/>
          <a:stretch>
            <a:fillRect/>
          </a:stretch>
        </p:blipFill>
        <p:spPr>
          <a:xfrm rot="16200000" flipH="1">
            <a:off x="9090779" y="3764632"/>
            <a:ext cx="2462967" cy="2071940"/>
          </a:xfrm>
          <a:prstGeom prst="rect">
            <a:avLst/>
          </a:prstGeom>
        </p:spPr>
      </p:pic>
      <p:cxnSp>
        <p:nvCxnSpPr>
          <p:cNvPr id="41" name="Straight Connector 40">
            <a:extLst>
              <a:ext uri="{FF2B5EF4-FFF2-40B4-BE49-F238E27FC236}">
                <a16:creationId xmlns:a16="http://schemas.microsoft.com/office/drawing/2014/main" id="{E46D1DB1-F7FF-8895-3E2B-F08A804A5246}"/>
              </a:ext>
            </a:extLst>
          </p:cNvPr>
          <p:cNvCxnSpPr>
            <a:cxnSpLocks/>
          </p:cNvCxnSpPr>
          <p:nvPr/>
        </p:nvCxnSpPr>
        <p:spPr>
          <a:xfrm>
            <a:off x="9121348" y="4534617"/>
            <a:ext cx="179712" cy="48078"/>
          </a:xfrm>
          <a:prstGeom prst="line">
            <a:avLst/>
          </a:prstGeom>
          <a:ln w="19050"/>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4982F621-276D-8D88-F299-D8819C83F2A6}"/>
              </a:ext>
            </a:extLst>
          </p:cNvPr>
          <p:cNvCxnSpPr>
            <a:cxnSpLocks/>
          </p:cNvCxnSpPr>
          <p:nvPr/>
        </p:nvCxnSpPr>
        <p:spPr>
          <a:xfrm flipH="1">
            <a:off x="8869722" y="4537278"/>
            <a:ext cx="264022" cy="495984"/>
          </a:xfrm>
          <a:prstGeom prst="line">
            <a:avLst/>
          </a:prstGeom>
          <a:ln w="19050"/>
        </p:spPr>
        <p:style>
          <a:lnRef idx="1">
            <a:schemeClr val="dk1"/>
          </a:lnRef>
          <a:fillRef idx="0">
            <a:schemeClr val="dk1"/>
          </a:fillRef>
          <a:effectRef idx="0">
            <a:schemeClr val="dk1"/>
          </a:effectRef>
          <a:fontRef idx="minor">
            <a:schemeClr val="tx1"/>
          </a:fontRef>
        </p:style>
      </p:cxnSp>
      <p:sp>
        <p:nvSpPr>
          <p:cNvPr id="43" name="TextBox 42">
            <a:extLst>
              <a:ext uri="{FF2B5EF4-FFF2-40B4-BE49-F238E27FC236}">
                <a16:creationId xmlns:a16="http://schemas.microsoft.com/office/drawing/2014/main" id="{A0A217E0-825F-042E-6C38-48B56E86BCC8}"/>
              </a:ext>
            </a:extLst>
          </p:cNvPr>
          <p:cNvSpPr txBox="1"/>
          <p:nvPr/>
        </p:nvSpPr>
        <p:spPr>
          <a:xfrm>
            <a:off x="8309473" y="5105388"/>
            <a:ext cx="1043876" cy="707886"/>
          </a:xfrm>
          <a:prstGeom prst="rect">
            <a:avLst/>
          </a:prstGeom>
          <a:noFill/>
        </p:spPr>
        <p:txBody>
          <a:bodyPr wrap="none" rtlCol="0">
            <a:spAutoFit/>
          </a:bodyPr>
          <a:lstStyle/>
          <a:p>
            <a:r>
              <a:rPr lang="en-US" sz="2000" dirty="0">
                <a:solidFill>
                  <a:srgbClr val="FF0000"/>
                </a:solidFill>
              </a:rPr>
              <a:t>At-Risk</a:t>
            </a:r>
          </a:p>
          <a:p>
            <a:r>
              <a:rPr lang="en-US" sz="2000" dirty="0"/>
              <a:t>~4.5%</a:t>
            </a:r>
          </a:p>
        </p:txBody>
      </p:sp>
    </p:spTree>
    <p:extLst>
      <p:ext uri="{BB962C8B-B14F-4D97-AF65-F5344CB8AC3E}">
        <p14:creationId xmlns:p14="http://schemas.microsoft.com/office/powerpoint/2010/main" val="942139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E25BDA2-3F4D-4B38-90E7-989465ECDD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2001" cy="6858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0" name="Rectangle 9">
            <a:extLst>
              <a:ext uri="{FF2B5EF4-FFF2-40B4-BE49-F238E27FC236}">
                <a16:creationId xmlns:a16="http://schemas.microsoft.com/office/drawing/2014/main" id="{BC96869A-A70D-42F7-876F-605CB1718F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108" y="610955"/>
            <a:ext cx="10927784" cy="563609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txBody>
          <a:bodyPr/>
          <a:lstStyle/>
          <a:p>
            <a:endParaRPr lang="en-US"/>
          </a:p>
        </p:txBody>
      </p:sp>
      <p:sp useBgFill="1">
        <p:nvSpPr>
          <p:cNvPr id="12" name="Rectangle 11">
            <a:extLst>
              <a:ext uri="{FF2B5EF4-FFF2-40B4-BE49-F238E27FC236}">
                <a16:creationId xmlns:a16="http://schemas.microsoft.com/office/drawing/2014/main" id="{6CD407CC-EF5C-486F-9A14-7F681F986D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7052" y="777240"/>
            <a:ext cx="10597896" cy="5303520"/>
          </a:xfrm>
          <a:prstGeom prst="rect">
            <a:avLst/>
          </a:prstGeom>
          <a:ln w="6350" cap="sq" cmpd="sng" algn="ctr">
            <a:solidFill>
              <a:schemeClr val="tx1">
                <a:lumMod val="75000"/>
                <a:lumOff val="25000"/>
              </a:schemeClr>
            </a:solidFill>
            <a:prstDash val="solid"/>
            <a:miter lim="800000"/>
          </a:ln>
          <a:effectLst/>
        </p:spPr>
        <p:txBody>
          <a:bodyPr/>
          <a:lstStyle/>
          <a:p>
            <a:endParaRPr lang="en-US"/>
          </a:p>
        </p:txBody>
      </p:sp>
      <p:sp>
        <p:nvSpPr>
          <p:cNvPr id="2" name="Title 1">
            <a:extLst>
              <a:ext uri="{FF2B5EF4-FFF2-40B4-BE49-F238E27FC236}">
                <a16:creationId xmlns:a16="http://schemas.microsoft.com/office/drawing/2014/main" id="{523963A9-737F-47FB-BD12-D0C090F50AAC}"/>
              </a:ext>
            </a:extLst>
          </p:cNvPr>
          <p:cNvSpPr>
            <a:spLocks noGrp="1"/>
          </p:cNvSpPr>
          <p:nvPr>
            <p:ph type="title"/>
          </p:nvPr>
        </p:nvSpPr>
        <p:spPr>
          <a:xfrm>
            <a:off x="1192625" y="1420706"/>
            <a:ext cx="3466540" cy="4016587"/>
          </a:xfrm>
        </p:spPr>
        <p:txBody>
          <a:bodyPr>
            <a:normAutofit/>
          </a:bodyPr>
          <a:lstStyle/>
          <a:p>
            <a:pPr algn="r"/>
            <a:r>
              <a:rPr lang="en-US" sz="3600" dirty="0"/>
              <a:t>Modeling</a:t>
            </a:r>
          </a:p>
        </p:txBody>
      </p:sp>
      <p:cxnSp>
        <p:nvCxnSpPr>
          <p:cNvPr id="14" name="Straight Connector 13">
            <a:extLst>
              <a:ext uri="{FF2B5EF4-FFF2-40B4-BE49-F238E27FC236}">
                <a16:creationId xmlns:a16="http://schemas.microsoft.com/office/drawing/2014/main" id="{0DD76B5F-5BAA-48C6-9065-9AEF15D30B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86269" y="2057401"/>
            <a:ext cx="0" cy="2743200"/>
          </a:xfrm>
          <a:prstGeom prst="line">
            <a:avLst/>
          </a:prstGeom>
          <a:ln w="15875">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EA27004C-73E9-E8B8-955C-06497666F9CB}"/>
              </a:ext>
            </a:extLst>
          </p:cNvPr>
          <p:cNvGrpSpPr/>
          <p:nvPr/>
        </p:nvGrpSpPr>
        <p:grpSpPr>
          <a:xfrm>
            <a:off x="5717502" y="2487405"/>
            <a:ext cx="2157203" cy="2103842"/>
            <a:chOff x="6819440" y="3878318"/>
            <a:chExt cx="2157203" cy="2103842"/>
          </a:xfrm>
        </p:grpSpPr>
        <p:sp>
          <p:nvSpPr>
            <p:cNvPr id="5" name="Rectangle 4">
              <a:extLst>
                <a:ext uri="{FF2B5EF4-FFF2-40B4-BE49-F238E27FC236}">
                  <a16:creationId xmlns:a16="http://schemas.microsoft.com/office/drawing/2014/main" id="{3B94DA82-5E6D-32B5-7AEB-5FF5548F63BC}"/>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TP</a:t>
              </a:r>
            </a:p>
          </p:txBody>
        </p:sp>
        <p:sp>
          <p:nvSpPr>
            <p:cNvPr id="6" name="Rectangle 5">
              <a:extLst>
                <a:ext uri="{FF2B5EF4-FFF2-40B4-BE49-F238E27FC236}">
                  <a16:creationId xmlns:a16="http://schemas.microsoft.com/office/drawing/2014/main" id="{14D9DB43-E6F3-BA68-9098-5744E11AFA8A}"/>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FP</a:t>
              </a:r>
            </a:p>
          </p:txBody>
        </p:sp>
        <p:sp>
          <p:nvSpPr>
            <p:cNvPr id="7" name="Rectangle 6">
              <a:extLst>
                <a:ext uri="{FF2B5EF4-FFF2-40B4-BE49-F238E27FC236}">
                  <a16:creationId xmlns:a16="http://schemas.microsoft.com/office/drawing/2014/main" id="{29289B94-3933-50A2-0FFE-13946B397DFE}"/>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TN</a:t>
              </a:r>
            </a:p>
          </p:txBody>
        </p:sp>
        <p:sp>
          <p:nvSpPr>
            <p:cNvPr id="9" name="Rectangle 8">
              <a:extLst>
                <a:ext uri="{FF2B5EF4-FFF2-40B4-BE49-F238E27FC236}">
                  <a16:creationId xmlns:a16="http://schemas.microsoft.com/office/drawing/2014/main" id="{8EB475C2-2B5E-5FF0-681A-FDB1165C1A60}"/>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FN</a:t>
              </a:r>
            </a:p>
          </p:txBody>
        </p:sp>
      </p:grpSp>
      <p:sp>
        <p:nvSpPr>
          <p:cNvPr id="27" name="TextBox 26">
            <a:extLst>
              <a:ext uri="{FF2B5EF4-FFF2-40B4-BE49-F238E27FC236}">
                <a16:creationId xmlns:a16="http://schemas.microsoft.com/office/drawing/2014/main" id="{7FAC7ECF-6958-3C0E-A95D-35BA41B50E8B}"/>
              </a:ext>
            </a:extLst>
          </p:cNvPr>
          <p:cNvSpPr txBox="1"/>
          <p:nvPr/>
        </p:nvSpPr>
        <p:spPr>
          <a:xfrm>
            <a:off x="5511937" y="1817470"/>
            <a:ext cx="2568332" cy="461665"/>
          </a:xfrm>
          <a:prstGeom prst="rect">
            <a:avLst/>
          </a:prstGeom>
          <a:noFill/>
        </p:spPr>
        <p:txBody>
          <a:bodyPr wrap="none" rtlCol="0">
            <a:spAutoFit/>
          </a:bodyPr>
          <a:lstStyle/>
          <a:p>
            <a:r>
              <a:rPr lang="en-US" sz="2400" dirty="0"/>
              <a:t>Confusion Matrix</a:t>
            </a:r>
          </a:p>
        </p:txBody>
      </p:sp>
      <p:sp>
        <p:nvSpPr>
          <p:cNvPr id="28" name="Oval 27">
            <a:extLst>
              <a:ext uri="{FF2B5EF4-FFF2-40B4-BE49-F238E27FC236}">
                <a16:creationId xmlns:a16="http://schemas.microsoft.com/office/drawing/2014/main" id="{77C95674-4FD2-3EEC-92EC-08B3B68FA8CB}"/>
              </a:ext>
            </a:extLst>
          </p:cNvPr>
          <p:cNvSpPr/>
          <p:nvPr/>
        </p:nvSpPr>
        <p:spPr>
          <a:xfrm>
            <a:off x="6884467" y="3641242"/>
            <a:ext cx="901874" cy="854901"/>
          </a:xfrm>
          <a:prstGeom prst="ellipse">
            <a:avLst/>
          </a:prstGeom>
          <a:noFill/>
          <a:ln w="28575">
            <a:solidFill>
              <a:srgbClr val="92D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F805D971-923D-EE17-D872-5937CB977307}"/>
              </a:ext>
            </a:extLst>
          </p:cNvPr>
          <p:cNvCxnSpPr>
            <a:cxnSpLocks/>
            <a:endCxn id="7" idx="3"/>
          </p:cNvCxnSpPr>
          <p:nvPr/>
        </p:nvCxnSpPr>
        <p:spPr>
          <a:xfrm flipH="1" flipV="1">
            <a:off x="7874705" y="4068693"/>
            <a:ext cx="632109" cy="16412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1" name="TextBox 30">
            <a:extLst>
              <a:ext uri="{FF2B5EF4-FFF2-40B4-BE49-F238E27FC236}">
                <a16:creationId xmlns:a16="http://schemas.microsoft.com/office/drawing/2014/main" id="{E6942855-E01A-7107-E597-3249F185B061}"/>
              </a:ext>
            </a:extLst>
          </p:cNvPr>
          <p:cNvSpPr txBox="1"/>
          <p:nvPr/>
        </p:nvSpPr>
        <p:spPr>
          <a:xfrm>
            <a:off x="8537053" y="4108408"/>
            <a:ext cx="1184940" cy="369332"/>
          </a:xfrm>
          <a:prstGeom prst="rect">
            <a:avLst/>
          </a:prstGeom>
          <a:noFill/>
        </p:spPr>
        <p:txBody>
          <a:bodyPr wrap="none" rtlCol="0">
            <a:spAutoFit/>
          </a:bodyPr>
          <a:lstStyle/>
          <a:p>
            <a:r>
              <a:rPr lang="en-US" dirty="0"/>
              <a:t>Maximize</a:t>
            </a:r>
          </a:p>
        </p:txBody>
      </p:sp>
      <p:cxnSp>
        <p:nvCxnSpPr>
          <p:cNvPr id="34" name="Straight Arrow Connector 33">
            <a:extLst>
              <a:ext uri="{FF2B5EF4-FFF2-40B4-BE49-F238E27FC236}">
                <a16:creationId xmlns:a16="http://schemas.microsoft.com/office/drawing/2014/main" id="{3963C945-F3CD-9D94-494A-0C5489221B36}"/>
              </a:ext>
            </a:extLst>
          </p:cNvPr>
          <p:cNvCxnSpPr>
            <a:cxnSpLocks/>
          </p:cNvCxnSpPr>
          <p:nvPr/>
        </p:nvCxnSpPr>
        <p:spPr>
          <a:xfrm flipH="1">
            <a:off x="7905835" y="2790860"/>
            <a:ext cx="721883" cy="19845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36" name="TextBox 35">
            <a:extLst>
              <a:ext uri="{FF2B5EF4-FFF2-40B4-BE49-F238E27FC236}">
                <a16:creationId xmlns:a16="http://schemas.microsoft.com/office/drawing/2014/main" id="{030F66E4-73D9-D1B7-F08B-16C022BC4607}"/>
              </a:ext>
            </a:extLst>
          </p:cNvPr>
          <p:cNvSpPr txBox="1"/>
          <p:nvPr/>
        </p:nvSpPr>
        <p:spPr>
          <a:xfrm>
            <a:off x="8691211" y="2435390"/>
            <a:ext cx="1245854" cy="369332"/>
          </a:xfrm>
          <a:prstGeom prst="rect">
            <a:avLst/>
          </a:prstGeom>
          <a:noFill/>
        </p:spPr>
        <p:txBody>
          <a:bodyPr wrap="none" rtlCol="0">
            <a:spAutoFit/>
          </a:bodyPr>
          <a:lstStyle/>
          <a:p>
            <a:r>
              <a:rPr lang="en-US" dirty="0"/>
              <a:t>“Sacrifice”</a:t>
            </a:r>
          </a:p>
        </p:txBody>
      </p:sp>
      <p:sp>
        <p:nvSpPr>
          <p:cNvPr id="37" name="TextBox 36">
            <a:extLst>
              <a:ext uri="{FF2B5EF4-FFF2-40B4-BE49-F238E27FC236}">
                <a16:creationId xmlns:a16="http://schemas.microsoft.com/office/drawing/2014/main" id="{03C718EF-066C-CC40-D2D7-7D20FDDEE8FC}"/>
              </a:ext>
            </a:extLst>
          </p:cNvPr>
          <p:cNvSpPr txBox="1"/>
          <p:nvPr/>
        </p:nvSpPr>
        <p:spPr>
          <a:xfrm>
            <a:off x="8553424" y="4499648"/>
            <a:ext cx="2079319" cy="646331"/>
          </a:xfrm>
          <a:prstGeom prst="rect">
            <a:avLst/>
          </a:prstGeom>
          <a:noFill/>
        </p:spPr>
        <p:txBody>
          <a:bodyPr wrap="square" rtlCol="0">
            <a:spAutoFit/>
          </a:bodyPr>
          <a:lstStyle/>
          <a:p>
            <a:r>
              <a:rPr lang="en-US" dirty="0"/>
              <a:t>Students correctly labelled At-Risk</a:t>
            </a:r>
          </a:p>
        </p:txBody>
      </p:sp>
      <p:sp>
        <p:nvSpPr>
          <p:cNvPr id="38" name="Oval 37">
            <a:extLst>
              <a:ext uri="{FF2B5EF4-FFF2-40B4-BE49-F238E27FC236}">
                <a16:creationId xmlns:a16="http://schemas.microsoft.com/office/drawing/2014/main" id="{314DFAD8-53BA-5C68-7B60-B828C2F71E6B}"/>
              </a:ext>
            </a:extLst>
          </p:cNvPr>
          <p:cNvSpPr/>
          <p:nvPr/>
        </p:nvSpPr>
        <p:spPr>
          <a:xfrm>
            <a:off x="6884467" y="2620056"/>
            <a:ext cx="901874" cy="854901"/>
          </a:xfrm>
          <a:prstGeom prst="ellipse">
            <a:avLst/>
          </a:prstGeom>
          <a:noFill/>
          <a:ln w="28575">
            <a:solidFill>
              <a:srgbClr val="FF7E79"/>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TextBox 38">
            <a:extLst>
              <a:ext uri="{FF2B5EF4-FFF2-40B4-BE49-F238E27FC236}">
                <a16:creationId xmlns:a16="http://schemas.microsoft.com/office/drawing/2014/main" id="{9E2E0836-DD6B-03D5-FF4E-4528E4A73D0F}"/>
              </a:ext>
            </a:extLst>
          </p:cNvPr>
          <p:cNvSpPr txBox="1"/>
          <p:nvPr/>
        </p:nvSpPr>
        <p:spPr>
          <a:xfrm>
            <a:off x="8748348" y="2811077"/>
            <a:ext cx="2288526" cy="646331"/>
          </a:xfrm>
          <a:prstGeom prst="rect">
            <a:avLst/>
          </a:prstGeom>
          <a:noFill/>
        </p:spPr>
        <p:txBody>
          <a:bodyPr wrap="square" rtlCol="0">
            <a:spAutoFit/>
          </a:bodyPr>
          <a:lstStyle/>
          <a:p>
            <a:r>
              <a:rPr lang="en-US" dirty="0"/>
              <a:t>Students incorrectly labelled At-Risk</a:t>
            </a:r>
          </a:p>
        </p:txBody>
      </p:sp>
    </p:spTree>
    <p:extLst>
      <p:ext uri="{BB962C8B-B14F-4D97-AF65-F5344CB8AC3E}">
        <p14:creationId xmlns:p14="http://schemas.microsoft.com/office/powerpoint/2010/main" val="17585992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2686ADB2-C757-2444-0345-1BD346585BB5}"/>
              </a:ext>
            </a:extLst>
          </p:cNvPr>
          <p:cNvSpPr/>
          <p:nvPr/>
        </p:nvSpPr>
        <p:spPr>
          <a:xfrm>
            <a:off x="2460171" y="1239665"/>
            <a:ext cx="9187543" cy="3169497"/>
          </a:xfrm>
          <a:prstGeom prst="rect">
            <a:avLst/>
          </a:prstGeom>
          <a:solidFill>
            <a:srgbClr val="FF85FF">
              <a:alpha val="20000"/>
            </a:srgbClr>
          </a:solidFill>
          <a:ln w="38100">
            <a:solidFill>
              <a:schemeClr val="bg1">
                <a:lumMod val="5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2E8CA2-C308-3527-26DA-79A26D8BE920}"/>
              </a:ext>
            </a:extLst>
          </p:cNvPr>
          <p:cNvSpPr>
            <a:spLocks noGrp="1"/>
          </p:cNvSpPr>
          <p:nvPr>
            <p:ph type="title"/>
          </p:nvPr>
        </p:nvSpPr>
        <p:spPr>
          <a:xfrm>
            <a:off x="544286" y="0"/>
            <a:ext cx="10058400" cy="1371600"/>
          </a:xfrm>
        </p:spPr>
        <p:txBody>
          <a:bodyPr/>
          <a:lstStyle/>
          <a:p>
            <a:r>
              <a:rPr lang="en-US" dirty="0"/>
              <a:t>Final Model: Voting Classifier</a:t>
            </a:r>
          </a:p>
        </p:txBody>
      </p:sp>
      <p:grpSp>
        <p:nvGrpSpPr>
          <p:cNvPr id="4" name="Group 3">
            <a:extLst>
              <a:ext uri="{FF2B5EF4-FFF2-40B4-BE49-F238E27FC236}">
                <a16:creationId xmlns:a16="http://schemas.microsoft.com/office/drawing/2014/main" id="{DF88C23A-4437-62EE-54A5-9D885B8E927C}"/>
              </a:ext>
            </a:extLst>
          </p:cNvPr>
          <p:cNvGrpSpPr/>
          <p:nvPr/>
        </p:nvGrpSpPr>
        <p:grpSpPr>
          <a:xfrm>
            <a:off x="3187680" y="1934402"/>
            <a:ext cx="1610185" cy="1329761"/>
            <a:chOff x="6819440" y="3878318"/>
            <a:chExt cx="2157203" cy="2103842"/>
          </a:xfrm>
        </p:grpSpPr>
        <p:sp>
          <p:nvSpPr>
            <p:cNvPr id="5" name="Rectangle 4">
              <a:extLst>
                <a:ext uri="{FF2B5EF4-FFF2-40B4-BE49-F238E27FC236}">
                  <a16:creationId xmlns:a16="http://schemas.microsoft.com/office/drawing/2014/main" id="{569EFA28-015C-9016-F92D-8A68FFD25C09}"/>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713</a:t>
              </a:r>
            </a:p>
          </p:txBody>
        </p:sp>
        <p:sp>
          <p:nvSpPr>
            <p:cNvPr id="6" name="Rectangle 5">
              <a:extLst>
                <a:ext uri="{FF2B5EF4-FFF2-40B4-BE49-F238E27FC236}">
                  <a16:creationId xmlns:a16="http://schemas.microsoft.com/office/drawing/2014/main" id="{E1D32837-2A43-1160-BE50-7D05D4415622}"/>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609</a:t>
              </a:r>
            </a:p>
          </p:txBody>
        </p:sp>
        <p:sp>
          <p:nvSpPr>
            <p:cNvPr id="7" name="Rectangle 6">
              <a:extLst>
                <a:ext uri="{FF2B5EF4-FFF2-40B4-BE49-F238E27FC236}">
                  <a16:creationId xmlns:a16="http://schemas.microsoft.com/office/drawing/2014/main" id="{3F055CD2-D769-AD44-D2D5-0005A4BF097B}"/>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65</a:t>
              </a:r>
            </a:p>
          </p:txBody>
        </p:sp>
        <p:sp>
          <p:nvSpPr>
            <p:cNvPr id="8" name="Rectangle 7">
              <a:extLst>
                <a:ext uri="{FF2B5EF4-FFF2-40B4-BE49-F238E27FC236}">
                  <a16:creationId xmlns:a16="http://schemas.microsoft.com/office/drawing/2014/main" id="{46F4A508-784E-BA96-4E36-1634AA46BD51}"/>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a:t>
              </a:r>
            </a:p>
          </p:txBody>
        </p:sp>
      </p:grpSp>
      <p:sp>
        <p:nvSpPr>
          <p:cNvPr id="9" name="TextBox 8">
            <a:extLst>
              <a:ext uri="{FF2B5EF4-FFF2-40B4-BE49-F238E27FC236}">
                <a16:creationId xmlns:a16="http://schemas.microsoft.com/office/drawing/2014/main" id="{AEAF31EF-2257-D179-84CE-B813CF88F805}"/>
              </a:ext>
            </a:extLst>
          </p:cNvPr>
          <p:cNvSpPr txBox="1"/>
          <p:nvPr/>
        </p:nvSpPr>
        <p:spPr>
          <a:xfrm>
            <a:off x="3281680" y="1530538"/>
            <a:ext cx="1422184" cy="369332"/>
          </a:xfrm>
          <a:prstGeom prst="rect">
            <a:avLst/>
          </a:prstGeom>
          <a:noFill/>
        </p:spPr>
        <p:txBody>
          <a:bodyPr wrap="none" rtlCol="0">
            <a:spAutoFit/>
          </a:bodyPr>
          <a:lstStyle/>
          <a:p>
            <a:r>
              <a:rPr lang="en-US" dirty="0"/>
              <a:t>Naïve Bayes</a:t>
            </a:r>
          </a:p>
        </p:txBody>
      </p:sp>
      <p:grpSp>
        <p:nvGrpSpPr>
          <p:cNvPr id="10" name="Group 9">
            <a:extLst>
              <a:ext uri="{FF2B5EF4-FFF2-40B4-BE49-F238E27FC236}">
                <a16:creationId xmlns:a16="http://schemas.microsoft.com/office/drawing/2014/main" id="{25E0765D-FA3C-8AAA-3825-45C653417E27}"/>
              </a:ext>
            </a:extLst>
          </p:cNvPr>
          <p:cNvGrpSpPr/>
          <p:nvPr/>
        </p:nvGrpSpPr>
        <p:grpSpPr>
          <a:xfrm>
            <a:off x="5343069" y="1944060"/>
            <a:ext cx="1610185" cy="1329761"/>
            <a:chOff x="6819440" y="3878318"/>
            <a:chExt cx="2157203" cy="2103842"/>
          </a:xfrm>
        </p:grpSpPr>
        <p:sp>
          <p:nvSpPr>
            <p:cNvPr id="11" name="Rectangle 10">
              <a:extLst>
                <a:ext uri="{FF2B5EF4-FFF2-40B4-BE49-F238E27FC236}">
                  <a16:creationId xmlns:a16="http://schemas.microsoft.com/office/drawing/2014/main" id="{0B9FCD96-C829-88F6-5BD6-AF3B5A04C55E}"/>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1308</a:t>
              </a:r>
            </a:p>
          </p:txBody>
        </p:sp>
        <p:sp>
          <p:nvSpPr>
            <p:cNvPr id="12" name="Rectangle 11">
              <a:extLst>
                <a:ext uri="{FF2B5EF4-FFF2-40B4-BE49-F238E27FC236}">
                  <a16:creationId xmlns:a16="http://schemas.microsoft.com/office/drawing/2014/main" id="{541BD930-47C0-E498-90C5-FE4F7DE1CDBE}"/>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14</a:t>
              </a:r>
            </a:p>
          </p:txBody>
        </p:sp>
        <p:sp>
          <p:nvSpPr>
            <p:cNvPr id="13" name="Rectangle 12">
              <a:extLst>
                <a:ext uri="{FF2B5EF4-FFF2-40B4-BE49-F238E27FC236}">
                  <a16:creationId xmlns:a16="http://schemas.microsoft.com/office/drawing/2014/main" id="{EBD78002-C17E-A22D-5D73-862A5224C701}"/>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46</a:t>
              </a:r>
            </a:p>
          </p:txBody>
        </p:sp>
        <p:sp>
          <p:nvSpPr>
            <p:cNvPr id="14" name="Rectangle 13">
              <a:extLst>
                <a:ext uri="{FF2B5EF4-FFF2-40B4-BE49-F238E27FC236}">
                  <a16:creationId xmlns:a16="http://schemas.microsoft.com/office/drawing/2014/main" id="{DECC858C-D5E1-3C6D-6F5F-C97EF51BE937}"/>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30</a:t>
              </a:r>
            </a:p>
          </p:txBody>
        </p:sp>
      </p:grpSp>
      <p:sp>
        <p:nvSpPr>
          <p:cNvPr id="15" name="TextBox 14">
            <a:extLst>
              <a:ext uri="{FF2B5EF4-FFF2-40B4-BE49-F238E27FC236}">
                <a16:creationId xmlns:a16="http://schemas.microsoft.com/office/drawing/2014/main" id="{5D9A82F4-41A5-D643-C891-F11849F70624}"/>
              </a:ext>
            </a:extLst>
          </p:cNvPr>
          <p:cNvSpPr txBox="1"/>
          <p:nvPr/>
        </p:nvSpPr>
        <p:spPr>
          <a:xfrm>
            <a:off x="5237495" y="1530538"/>
            <a:ext cx="1821332" cy="369332"/>
          </a:xfrm>
          <a:prstGeom prst="rect">
            <a:avLst/>
          </a:prstGeom>
          <a:noFill/>
        </p:spPr>
        <p:txBody>
          <a:bodyPr wrap="none" rtlCol="0">
            <a:spAutoFit/>
          </a:bodyPr>
          <a:lstStyle/>
          <a:p>
            <a:r>
              <a:rPr lang="en-US" dirty="0"/>
              <a:t>Neural Network</a:t>
            </a:r>
          </a:p>
        </p:txBody>
      </p:sp>
      <p:grpSp>
        <p:nvGrpSpPr>
          <p:cNvPr id="16" name="Group 15">
            <a:extLst>
              <a:ext uri="{FF2B5EF4-FFF2-40B4-BE49-F238E27FC236}">
                <a16:creationId xmlns:a16="http://schemas.microsoft.com/office/drawing/2014/main" id="{51E0B0B9-5F62-6CE4-9BBC-2896E6AABAD5}"/>
              </a:ext>
            </a:extLst>
          </p:cNvPr>
          <p:cNvGrpSpPr/>
          <p:nvPr/>
        </p:nvGrpSpPr>
        <p:grpSpPr>
          <a:xfrm>
            <a:off x="7457370" y="1935292"/>
            <a:ext cx="1610185" cy="1329761"/>
            <a:chOff x="6819440" y="3878318"/>
            <a:chExt cx="2157203" cy="2103842"/>
          </a:xfrm>
        </p:grpSpPr>
        <p:sp>
          <p:nvSpPr>
            <p:cNvPr id="17" name="Rectangle 16">
              <a:extLst>
                <a:ext uri="{FF2B5EF4-FFF2-40B4-BE49-F238E27FC236}">
                  <a16:creationId xmlns:a16="http://schemas.microsoft.com/office/drawing/2014/main" id="{956585A7-9142-AA14-6863-7355CFDAD6A5}"/>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1299</a:t>
              </a:r>
            </a:p>
          </p:txBody>
        </p:sp>
        <p:sp>
          <p:nvSpPr>
            <p:cNvPr id="18" name="Rectangle 17">
              <a:extLst>
                <a:ext uri="{FF2B5EF4-FFF2-40B4-BE49-F238E27FC236}">
                  <a16:creationId xmlns:a16="http://schemas.microsoft.com/office/drawing/2014/main" id="{8B1281BA-9381-4A6F-057D-9ADD07CB5F0D}"/>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23</a:t>
              </a:r>
            </a:p>
          </p:txBody>
        </p:sp>
        <p:sp>
          <p:nvSpPr>
            <p:cNvPr id="19" name="Rectangle 18">
              <a:extLst>
                <a:ext uri="{FF2B5EF4-FFF2-40B4-BE49-F238E27FC236}">
                  <a16:creationId xmlns:a16="http://schemas.microsoft.com/office/drawing/2014/main" id="{BA84FAE5-59D2-013E-4FE4-BFF16EA90266}"/>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59</a:t>
              </a:r>
            </a:p>
          </p:txBody>
        </p:sp>
        <p:sp>
          <p:nvSpPr>
            <p:cNvPr id="20" name="Rectangle 19">
              <a:extLst>
                <a:ext uri="{FF2B5EF4-FFF2-40B4-BE49-F238E27FC236}">
                  <a16:creationId xmlns:a16="http://schemas.microsoft.com/office/drawing/2014/main" id="{4C34B2D7-0B56-E530-7E40-9D2E709F35E6}"/>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17</a:t>
              </a:r>
            </a:p>
          </p:txBody>
        </p:sp>
      </p:grpSp>
      <p:sp>
        <p:nvSpPr>
          <p:cNvPr id="21" name="TextBox 20">
            <a:extLst>
              <a:ext uri="{FF2B5EF4-FFF2-40B4-BE49-F238E27FC236}">
                <a16:creationId xmlns:a16="http://schemas.microsoft.com/office/drawing/2014/main" id="{5EC81CE7-2713-D876-2B30-CF4B5131AC8C}"/>
              </a:ext>
            </a:extLst>
          </p:cNvPr>
          <p:cNvSpPr txBox="1"/>
          <p:nvPr/>
        </p:nvSpPr>
        <p:spPr>
          <a:xfrm>
            <a:off x="7698765" y="1530538"/>
            <a:ext cx="1095172" cy="369332"/>
          </a:xfrm>
          <a:prstGeom prst="rect">
            <a:avLst/>
          </a:prstGeom>
          <a:noFill/>
        </p:spPr>
        <p:txBody>
          <a:bodyPr wrap="none" rtlCol="0">
            <a:spAutoFit/>
          </a:bodyPr>
          <a:lstStyle/>
          <a:p>
            <a:r>
              <a:rPr lang="en-US" dirty="0" err="1"/>
              <a:t>XGBoost</a:t>
            </a:r>
            <a:endParaRPr lang="en-US" dirty="0"/>
          </a:p>
        </p:txBody>
      </p:sp>
      <p:grpSp>
        <p:nvGrpSpPr>
          <p:cNvPr id="22" name="Group 21">
            <a:extLst>
              <a:ext uri="{FF2B5EF4-FFF2-40B4-BE49-F238E27FC236}">
                <a16:creationId xmlns:a16="http://schemas.microsoft.com/office/drawing/2014/main" id="{95FFA33C-2D69-1E2B-DF3D-38E65F9D905D}"/>
              </a:ext>
            </a:extLst>
          </p:cNvPr>
          <p:cNvGrpSpPr/>
          <p:nvPr/>
        </p:nvGrpSpPr>
        <p:grpSpPr>
          <a:xfrm>
            <a:off x="9588357" y="1936351"/>
            <a:ext cx="1610185" cy="1329761"/>
            <a:chOff x="6819440" y="3878318"/>
            <a:chExt cx="2157203" cy="2103842"/>
          </a:xfrm>
        </p:grpSpPr>
        <p:sp>
          <p:nvSpPr>
            <p:cNvPr id="23" name="Rectangle 22">
              <a:extLst>
                <a:ext uri="{FF2B5EF4-FFF2-40B4-BE49-F238E27FC236}">
                  <a16:creationId xmlns:a16="http://schemas.microsoft.com/office/drawing/2014/main" id="{0254EEDE-115A-9FC3-DD2C-7DDB769D49FF}"/>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1321</a:t>
              </a:r>
            </a:p>
          </p:txBody>
        </p:sp>
        <p:sp>
          <p:nvSpPr>
            <p:cNvPr id="24" name="Rectangle 23">
              <a:extLst>
                <a:ext uri="{FF2B5EF4-FFF2-40B4-BE49-F238E27FC236}">
                  <a16:creationId xmlns:a16="http://schemas.microsoft.com/office/drawing/2014/main" id="{81AAFA81-4286-49AF-5AEF-6C0988E5BB45}"/>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25" name="Rectangle 24">
              <a:extLst>
                <a:ext uri="{FF2B5EF4-FFF2-40B4-BE49-F238E27FC236}">
                  <a16:creationId xmlns:a16="http://schemas.microsoft.com/office/drawing/2014/main" id="{0974708B-8183-A108-991E-CCB374324EB8}"/>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28</a:t>
              </a:r>
            </a:p>
          </p:txBody>
        </p:sp>
        <p:sp>
          <p:nvSpPr>
            <p:cNvPr id="26" name="Rectangle 25">
              <a:extLst>
                <a:ext uri="{FF2B5EF4-FFF2-40B4-BE49-F238E27FC236}">
                  <a16:creationId xmlns:a16="http://schemas.microsoft.com/office/drawing/2014/main" id="{5D06E9B3-EE28-DDDC-1C58-0840E8A2CB90}"/>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48</a:t>
              </a:r>
            </a:p>
          </p:txBody>
        </p:sp>
      </p:grpSp>
      <p:sp>
        <p:nvSpPr>
          <p:cNvPr id="27" name="TextBox 26">
            <a:extLst>
              <a:ext uri="{FF2B5EF4-FFF2-40B4-BE49-F238E27FC236}">
                <a16:creationId xmlns:a16="http://schemas.microsoft.com/office/drawing/2014/main" id="{1B9A68A1-6135-570F-B297-357544494599}"/>
              </a:ext>
            </a:extLst>
          </p:cNvPr>
          <p:cNvSpPr txBox="1"/>
          <p:nvPr/>
        </p:nvSpPr>
        <p:spPr>
          <a:xfrm>
            <a:off x="9510034" y="1530538"/>
            <a:ext cx="1766830" cy="369332"/>
          </a:xfrm>
          <a:prstGeom prst="rect">
            <a:avLst/>
          </a:prstGeom>
          <a:noFill/>
        </p:spPr>
        <p:txBody>
          <a:bodyPr wrap="none" rtlCol="0">
            <a:spAutoFit/>
          </a:bodyPr>
          <a:lstStyle/>
          <a:p>
            <a:r>
              <a:rPr lang="en-US" dirty="0"/>
              <a:t>Random Forest</a:t>
            </a:r>
          </a:p>
        </p:txBody>
      </p:sp>
      <p:cxnSp>
        <p:nvCxnSpPr>
          <p:cNvPr id="29" name="Straight Arrow Connector 28">
            <a:extLst>
              <a:ext uri="{FF2B5EF4-FFF2-40B4-BE49-F238E27FC236}">
                <a16:creationId xmlns:a16="http://schemas.microsoft.com/office/drawing/2014/main" id="{DB72A68E-3B83-6134-A734-5D5A8B4248BE}"/>
              </a:ext>
            </a:extLst>
          </p:cNvPr>
          <p:cNvCxnSpPr>
            <a:cxnSpLocks/>
          </p:cNvCxnSpPr>
          <p:nvPr/>
        </p:nvCxnSpPr>
        <p:spPr>
          <a:xfrm>
            <a:off x="4183928" y="3356698"/>
            <a:ext cx="2438817" cy="99526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A0A41B4-26A7-2517-D0B5-09383ECC879B}"/>
              </a:ext>
            </a:extLst>
          </p:cNvPr>
          <p:cNvCxnSpPr>
            <a:cxnSpLocks/>
          </p:cNvCxnSpPr>
          <p:nvPr/>
        </p:nvCxnSpPr>
        <p:spPr>
          <a:xfrm>
            <a:off x="6167024" y="3392403"/>
            <a:ext cx="784517" cy="96832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194449BA-0C05-3A54-074A-D31977AE20DE}"/>
              </a:ext>
            </a:extLst>
          </p:cNvPr>
          <p:cNvCxnSpPr>
            <a:cxnSpLocks/>
          </p:cNvCxnSpPr>
          <p:nvPr/>
        </p:nvCxnSpPr>
        <p:spPr>
          <a:xfrm flipH="1">
            <a:off x="7228127" y="3345334"/>
            <a:ext cx="1049266" cy="10153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DD37D48-6B65-1177-B971-C17D521757C7}"/>
              </a:ext>
            </a:extLst>
          </p:cNvPr>
          <p:cNvCxnSpPr>
            <a:cxnSpLocks/>
          </p:cNvCxnSpPr>
          <p:nvPr/>
        </p:nvCxnSpPr>
        <p:spPr>
          <a:xfrm flipH="1">
            <a:off x="7558778" y="3317226"/>
            <a:ext cx="2721710" cy="1043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5B2E2F3F-96AD-9CAB-89C2-DAB0FFE8DE39}"/>
              </a:ext>
            </a:extLst>
          </p:cNvPr>
          <p:cNvSpPr txBox="1"/>
          <p:nvPr/>
        </p:nvSpPr>
        <p:spPr>
          <a:xfrm>
            <a:off x="4321649" y="3521971"/>
            <a:ext cx="1107996" cy="369332"/>
          </a:xfrm>
          <a:prstGeom prst="rect">
            <a:avLst/>
          </a:prstGeom>
          <a:solidFill>
            <a:schemeClr val="bg1"/>
          </a:solidFill>
        </p:spPr>
        <p:txBody>
          <a:bodyPr wrap="none" rtlCol="0">
            <a:spAutoFit/>
          </a:bodyPr>
          <a:lstStyle/>
          <a:p>
            <a:r>
              <a:rPr lang="en-US" dirty="0"/>
              <a:t>Weight 1</a:t>
            </a:r>
          </a:p>
        </p:txBody>
      </p:sp>
      <p:sp>
        <p:nvSpPr>
          <p:cNvPr id="42" name="TextBox 41">
            <a:extLst>
              <a:ext uri="{FF2B5EF4-FFF2-40B4-BE49-F238E27FC236}">
                <a16:creationId xmlns:a16="http://schemas.microsoft.com/office/drawing/2014/main" id="{1348167A-B16F-86F4-80AD-5505DA7B5106}"/>
              </a:ext>
            </a:extLst>
          </p:cNvPr>
          <p:cNvSpPr txBox="1"/>
          <p:nvPr/>
        </p:nvSpPr>
        <p:spPr>
          <a:xfrm>
            <a:off x="5871148" y="3507235"/>
            <a:ext cx="1107996" cy="369332"/>
          </a:xfrm>
          <a:prstGeom prst="rect">
            <a:avLst/>
          </a:prstGeom>
          <a:solidFill>
            <a:schemeClr val="bg1"/>
          </a:solidFill>
        </p:spPr>
        <p:txBody>
          <a:bodyPr wrap="none" rtlCol="0">
            <a:spAutoFit/>
          </a:bodyPr>
          <a:lstStyle/>
          <a:p>
            <a:r>
              <a:rPr lang="en-US" dirty="0"/>
              <a:t>Weight 2</a:t>
            </a:r>
          </a:p>
        </p:txBody>
      </p:sp>
      <p:sp>
        <p:nvSpPr>
          <p:cNvPr id="43" name="TextBox 42">
            <a:extLst>
              <a:ext uri="{FF2B5EF4-FFF2-40B4-BE49-F238E27FC236}">
                <a16:creationId xmlns:a16="http://schemas.microsoft.com/office/drawing/2014/main" id="{C94C202B-6A00-A1F8-918F-FA2CD9EC8465}"/>
              </a:ext>
            </a:extLst>
          </p:cNvPr>
          <p:cNvSpPr txBox="1"/>
          <p:nvPr/>
        </p:nvSpPr>
        <p:spPr>
          <a:xfrm>
            <a:off x="7372577" y="3521971"/>
            <a:ext cx="1107996" cy="369332"/>
          </a:xfrm>
          <a:prstGeom prst="rect">
            <a:avLst/>
          </a:prstGeom>
          <a:solidFill>
            <a:schemeClr val="bg1"/>
          </a:solidFill>
        </p:spPr>
        <p:txBody>
          <a:bodyPr wrap="none" rtlCol="0">
            <a:spAutoFit/>
          </a:bodyPr>
          <a:lstStyle/>
          <a:p>
            <a:r>
              <a:rPr lang="en-US" dirty="0"/>
              <a:t>Weight 3</a:t>
            </a:r>
          </a:p>
        </p:txBody>
      </p:sp>
      <p:sp>
        <p:nvSpPr>
          <p:cNvPr id="44" name="TextBox 43">
            <a:extLst>
              <a:ext uri="{FF2B5EF4-FFF2-40B4-BE49-F238E27FC236}">
                <a16:creationId xmlns:a16="http://schemas.microsoft.com/office/drawing/2014/main" id="{F99730DF-690C-1FEE-C351-E41FA038BC69}"/>
              </a:ext>
            </a:extLst>
          </p:cNvPr>
          <p:cNvSpPr txBox="1"/>
          <p:nvPr/>
        </p:nvSpPr>
        <p:spPr>
          <a:xfrm>
            <a:off x="9085282" y="3439309"/>
            <a:ext cx="1107996" cy="369332"/>
          </a:xfrm>
          <a:prstGeom prst="rect">
            <a:avLst/>
          </a:prstGeom>
          <a:solidFill>
            <a:schemeClr val="bg1"/>
          </a:solidFill>
        </p:spPr>
        <p:txBody>
          <a:bodyPr wrap="none" rtlCol="0">
            <a:spAutoFit/>
          </a:bodyPr>
          <a:lstStyle/>
          <a:p>
            <a:r>
              <a:rPr lang="en-US" dirty="0"/>
              <a:t>Weight 4</a:t>
            </a:r>
          </a:p>
        </p:txBody>
      </p:sp>
      <p:sp>
        <p:nvSpPr>
          <p:cNvPr id="59" name="TextBox 58">
            <a:extLst>
              <a:ext uri="{FF2B5EF4-FFF2-40B4-BE49-F238E27FC236}">
                <a16:creationId xmlns:a16="http://schemas.microsoft.com/office/drawing/2014/main" id="{333861A2-61DE-7FA7-86F3-524A679B5DD6}"/>
              </a:ext>
            </a:extLst>
          </p:cNvPr>
          <p:cNvSpPr txBox="1"/>
          <p:nvPr/>
        </p:nvSpPr>
        <p:spPr>
          <a:xfrm>
            <a:off x="346772" y="2245125"/>
            <a:ext cx="2074607" cy="1200329"/>
          </a:xfrm>
          <a:prstGeom prst="rect">
            <a:avLst/>
          </a:prstGeom>
          <a:noFill/>
        </p:spPr>
        <p:txBody>
          <a:bodyPr wrap="none" rtlCol="0">
            <a:spAutoFit/>
          </a:bodyPr>
          <a:lstStyle/>
          <a:p>
            <a:pPr algn="r"/>
            <a:r>
              <a:rPr lang="en-US" sz="3600" dirty="0"/>
              <a:t>Voting </a:t>
            </a:r>
          </a:p>
          <a:p>
            <a:pPr algn="r"/>
            <a:r>
              <a:rPr lang="en-US" sz="3600" dirty="0"/>
              <a:t>Classifier</a:t>
            </a:r>
          </a:p>
        </p:txBody>
      </p:sp>
      <p:cxnSp>
        <p:nvCxnSpPr>
          <p:cNvPr id="61" name="Straight Arrow Connector 60">
            <a:extLst>
              <a:ext uri="{FF2B5EF4-FFF2-40B4-BE49-F238E27FC236}">
                <a16:creationId xmlns:a16="http://schemas.microsoft.com/office/drawing/2014/main" id="{A5970E22-DCD0-0740-8F67-F5086DFE902D}"/>
              </a:ext>
            </a:extLst>
          </p:cNvPr>
          <p:cNvCxnSpPr>
            <a:cxnSpLocks/>
          </p:cNvCxnSpPr>
          <p:nvPr/>
        </p:nvCxnSpPr>
        <p:spPr>
          <a:xfrm flipH="1">
            <a:off x="7053942" y="4409162"/>
            <a:ext cx="1" cy="841248"/>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sp>
        <p:nvSpPr>
          <p:cNvPr id="62" name="TextBox 61">
            <a:extLst>
              <a:ext uri="{FF2B5EF4-FFF2-40B4-BE49-F238E27FC236}">
                <a16:creationId xmlns:a16="http://schemas.microsoft.com/office/drawing/2014/main" id="{1EF68BB4-85F5-A597-A07A-9B6984A8DA5B}"/>
              </a:ext>
            </a:extLst>
          </p:cNvPr>
          <p:cNvSpPr txBox="1"/>
          <p:nvPr/>
        </p:nvSpPr>
        <p:spPr>
          <a:xfrm>
            <a:off x="5975160" y="5238787"/>
            <a:ext cx="2302233" cy="646331"/>
          </a:xfrm>
          <a:prstGeom prst="rect">
            <a:avLst/>
          </a:prstGeom>
          <a:noFill/>
        </p:spPr>
        <p:txBody>
          <a:bodyPr wrap="none" rtlCol="0">
            <a:spAutoFit/>
          </a:bodyPr>
          <a:lstStyle/>
          <a:p>
            <a:r>
              <a:rPr lang="en-US" sz="3600" dirty="0"/>
              <a:t>Prediction</a:t>
            </a:r>
          </a:p>
        </p:txBody>
      </p:sp>
    </p:spTree>
    <p:extLst>
      <p:ext uri="{BB962C8B-B14F-4D97-AF65-F5344CB8AC3E}">
        <p14:creationId xmlns:p14="http://schemas.microsoft.com/office/powerpoint/2010/main" val="29589188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4" name="Rectangle 53">
            <a:extLst>
              <a:ext uri="{FF2B5EF4-FFF2-40B4-BE49-F238E27FC236}">
                <a16:creationId xmlns:a16="http://schemas.microsoft.com/office/drawing/2014/main" id="{2686ADB2-C757-2444-0345-1BD346585BB5}"/>
              </a:ext>
            </a:extLst>
          </p:cNvPr>
          <p:cNvSpPr/>
          <p:nvPr/>
        </p:nvSpPr>
        <p:spPr>
          <a:xfrm>
            <a:off x="2460171" y="1239665"/>
            <a:ext cx="9187543" cy="3169497"/>
          </a:xfrm>
          <a:prstGeom prst="rect">
            <a:avLst/>
          </a:prstGeom>
          <a:solidFill>
            <a:srgbClr val="FF85FF">
              <a:alpha val="20000"/>
            </a:srgbClr>
          </a:solidFill>
          <a:ln w="38100">
            <a:solidFill>
              <a:schemeClr val="bg1">
                <a:lumMod val="50000"/>
              </a:schemeClr>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2E8CA2-C308-3527-26DA-79A26D8BE920}"/>
              </a:ext>
            </a:extLst>
          </p:cNvPr>
          <p:cNvSpPr>
            <a:spLocks noGrp="1"/>
          </p:cNvSpPr>
          <p:nvPr>
            <p:ph type="title"/>
          </p:nvPr>
        </p:nvSpPr>
        <p:spPr>
          <a:xfrm>
            <a:off x="544286" y="0"/>
            <a:ext cx="10058400" cy="1371600"/>
          </a:xfrm>
        </p:spPr>
        <p:txBody>
          <a:bodyPr/>
          <a:lstStyle/>
          <a:p>
            <a:r>
              <a:rPr lang="en-US" dirty="0"/>
              <a:t>Results</a:t>
            </a:r>
          </a:p>
        </p:txBody>
      </p:sp>
      <p:grpSp>
        <p:nvGrpSpPr>
          <p:cNvPr id="4" name="Group 3">
            <a:extLst>
              <a:ext uri="{FF2B5EF4-FFF2-40B4-BE49-F238E27FC236}">
                <a16:creationId xmlns:a16="http://schemas.microsoft.com/office/drawing/2014/main" id="{DF88C23A-4437-62EE-54A5-9D885B8E927C}"/>
              </a:ext>
            </a:extLst>
          </p:cNvPr>
          <p:cNvGrpSpPr/>
          <p:nvPr/>
        </p:nvGrpSpPr>
        <p:grpSpPr>
          <a:xfrm>
            <a:off x="3187680" y="1934402"/>
            <a:ext cx="1610185" cy="1329761"/>
            <a:chOff x="6819440" y="3878318"/>
            <a:chExt cx="2157203" cy="2103842"/>
          </a:xfrm>
        </p:grpSpPr>
        <p:sp>
          <p:nvSpPr>
            <p:cNvPr id="5" name="Rectangle 4">
              <a:extLst>
                <a:ext uri="{FF2B5EF4-FFF2-40B4-BE49-F238E27FC236}">
                  <a16:creationId xmlns:a16="http://schemas.microsoft.com/office/drawing/2014/main" id="{569EFA28-015C-9016-F92D-8A68FFD25C09}"/>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713</a:t>
              </a:r>
            </a:p>
          </p:txBody>
        </p:sp>
        <p:sp>
          <p:nvSpPr>
            <p:cNvPr id="6" name="Rectangle 5">
              <a:extLst>
                <a:ext uri="{FF2B5EF4-FFF2-40B4-BE49-F238E27FC236}">
                  <a16:creationId xmlns:a16="http://schemas.microsoft.com/office/drawing/2014/main" id="{E1D32837-2A43-1160-BE50-7D05D4415622}"/>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609</a:t>
              </a:r>
            </a:p>
          </p:txBody>
        </p:sp>
        <p:sp>
          <p:nvSpPr>
            <p:cNvPr id="7" name="Rectangle 6">
              <a:extLst>
                <a:ext uri="{FF2B5EF4-FFF2-40B4-BE49-F238E27FC236}">
                  <a16:creationId xmlns:a16="http://schemas.microsoft.com/office/drawing/2014/main" id="{3F055CD2-D769-AD44-D2D5-0005A4BF097B}"/>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65</a:t>
              </a:r>
            </a:p>
          </p:txBody>
        </p:sp>
        <p:sp>
          <p:nvSpPr>
            <p:cNvPr id="8" name="Rectangle 7">
              <a:extLst>
                <a:ext uri="{FF2B5EF4-FFF2-40B4-BE49-F238E27FC236}">
                  <a16:creationId xmlns:a16="http://schemas.microsoft.com/office/drawing/2014/main" id="{46F4A508-784E-BA96-4E36-1634AA46BD51}"/>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11</a:t>
              </a:r>
            </a:p>
          </p:txBody>
        </p:sp>
      </p:grpSp>
      <p:sp>
        <p:nvSpPr>
          <p:cNvPr id="9" name="TextBox 8">
            <a:extLst>
              <a:ext uri="{FF2B5EF4-FFF2-40B4-BE49-F238E27FC236}">
                <a16:creationId xmlns:a16="http://schemas.microsoft.com/office/drawing/2014/main" id="{AEAF31EF-2257-D179-84CE-B813CF88F805}"/>
              </a:ext>
            </a:extLst>
          </p:cNvPr>
          <p:cNvSpPr txBox="1"/>
          <p:nvPr/>
        </p:nvSpPr>
        <p:spPr>
          <a:xfrm>
            <a:off x="3281680" y="1530538"/>
            <a:ext cx="1422184" cy="369332"/>
          </a:xfrm>
          <a:prstGeom prst="rect">
            <a:avLst/>
          </a:prstGeom>
          <a:noFill/>
        </p:spPr>
        <p:txBody>
          <a:bodyPr wrap="none" rtlCol="0">
            <a:spAutoFit/>
          </a:bodyPr>
          <a:lstStyle/>
          <a:p>
            <a:r>
              <a:rPr lang="en-US" dirty="0"/>
              <a:t>Naïve Bayes</a:t>
            </a:r>
          </a:p>
        </p:txBody>
      </p:sp>
      <p:grpSp>
        <p:nvGrpSpPr>
          <p:cNvPr id="10" name="Group 9">
            <a:extLst>
              <a:ext uri="{FF2B5EF4-FFF2-40B4-BE49-F238E27FC236}">
                <a16:creationId xmlns:a16="http://schemas.microsoft.com/office/drawing/2014/main" id="{25E0765D-FA3C-8AAA-3825-45C653417E27}"/>
              </a:ext>
            </a:extLst>
          </p:cNvPr>
          <p:cNvGrpSpPr/>
          <p:nvPr/>
        </p:nvGrpSpPr>
        <p:grpSpPr>
          <a:xfrm>
            <a:off x="5343069" y="1944060"/>
            <a:ext cx="1610185" cy="1329761"/>
            <a:chOff x="6819440" y="3878318"/>
            <a:chExt cx="2157203" cy="2103842"/>
          </a:xfrm>
        </p:grpSpPr>
        <p:sp>
          <p:nvSpPr>
            <p:cNvPr id="11" name="Rectangle 10">
              <a:extLst>
                <a:ext uri="{FF2B5EF4-FFF2-40B4-BE49-F238E27FC236}">
                  <a16:creationId xmlns:a16="http://schemas.microsoft.com/office/drawing/2014/main" id="{0B9FCD96-C829-88F6-5BD6-AF3B5A04C55E}"/>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1308</a:t>
              </a:r>
            </a:p>
          </p:txBody>
        </p:sp>
        <p:sp>
          <p:nvSpPr>
            <p:cNvPr id="12" name="Rectangle 11">
              <a:extLst>
                <a:ext uri="{FF2B5EF4-FFF2-40B4-BE49-F238E27FC236}">
                  <a16:creationId xmlns:a16="http://schemas.microsoft.com/office/drawing/2014/main" id="{541BD930-47C0-E498-90C5-FE4F7DE1CDBE}"/>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14</a:t>
              </a:r>
            </a:p>
          </p:txBody>
        </p:sp>
        <p:sp>
          <p:nvSpPr>
            <p:cNvPr id="13" name="Rectangle 12">
              <a:extLst>
                <a:ext uri="{FF2B5EF4-FFF2-40B4-BE49-F238E27FC236}">
                  <a16:creationId xmlns:a16="http://schemas.microsoft.com/office/drawing/2014/main" id="{EBD78002-C17E-A22D-5D73-862A5224C701}"/>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46</a:t>
              </a:r>
            </a:p>
          </p:txBody>
        </p:sp>
        <p:sp>
          <p:nvSpPr>
            <p:cNvPr id="14" name="Rectangle 13">
              <a:extLst>
                <a:ext uri="{FF2B5EF4-FFF2-40B4-BE49-F238E27FC236}">
                  <a16:creationId xmlns:a16="http://schemas.microsoft.com/office/drawing/2014/main" id="{DECC858C-D5E1-3C6D-6F5F-C97EF51BE937}"/>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30</a:t>
              </a:r>
            </a:p>
          </p:txBody>
        </p:sp>
      </p:grpSp>
      <p:sp>
        <p:nvSpPr>
          <p:cNvPr id="15" name="TextBox 14">
            <a:extLst>
              <a:ext uri="{FF2B5EF4-FFF2-40B4-BE49-F238E27FC236}">
                <a16:creationId xmlns:a16="http://schemas.microsoft.com/office/drawing/2014/main" id="{5D9A82F4-41A5-D643-C891-F11849F70624}"/>
              </a:ext>
            </a:extLst>
          </p:cNvPr>
          <p:cNvSpPr txBox="1"/>
          <p:nvPr/>
        </p:nvSpPr>
        <p:spPr>
          <a:xfrm>
            <a:off x="5237495" y="1530538"/>
            <a:ext cx="1821332" cy="369332"/>
          </a:xfrm>
          <a:prstGeom prst="rect">
            <a:avLst/>
          </a:prstGeom>
          <a:noFill/>
        </p:spPr>
        <p:txBody>
          <a:bodyPr wrap="none" rtlCol="0">
            <a:spAutoFit/>
          </a:bodyPr>
          <a:lstStyle/>
          <a:p>
            <a:r>
              <a:rPr lang="en-US" dirty="0"/>
              <a:t>Neural Network</a:t>
            </a:r>
          </a:p>
        </p:txBody>
      </p:sp>
      <p:grpSp>
        <p:nvGrpSpPr>
          <p:cNvPr id="16" name="Group 15">
            <a:extLst>
              <a:ext uri="{FF2B5EF4-FFF2-40B4-BE49-F238E27FC236}">
                <a16:creationId xmlns:a16="http://schemas.microsoft.com/office/drawing/2014/main" id="{51E0B0B9-5F62-6CE4-9BBC-2896E6AABAD5}"/>
              </a:ext>
            </a:extLst>
          </p:cNvPr>
          <p:cNvGrpSpPr/>
          <p:nvPr/>
        </p:nvGrpSpPr>
        <p:grpSpPr>
          <a:xfrm>
            <a:off x="7457370" y="1935292"/>
            <a:ext cx="1610185" cy="1329761"/>
            <a:chOff x="6819440" y="3878318"/>
            <a:chExt cx="2157203" cy="2103842"/>
          </a:xfrm>
        </p:grpSpPr>
        <p:sp>
          <p:nvSpPr>
            <p:cNvPr id="17" name="Rectangle 16">
              <a:extLst>
                <a:ext uri="{FF2B5EF4-FFF2-40B4-BE49-F238E27FC236}">
                  <a16:creationId xmlns:a16="http://schemas.microsoft.com/office/drawing/2014/main" id="{956585A7-9142-AA14-6863-7355CFDAD6A5}"/>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1299</a:t>
              </a:r>
            </a:p>
          </p:txBody>
        </p:sp>
        <p:sp>
          <p:nvSpPr>
            <p:cNvPr id="18" name="Rectangle 17">
              <a:extLst>
                <a:ext uri="{FF2B5EF4-FFF2-40B4-BE49-F238E27FC236}">
                  <a16:creationId xmlns:a16="http://schemas.microsoft.com/office/drawing/2014/main" id="{8B1281BA-9381-4A6F-057D-9ADD07CB5F0D}"/>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23</a:t>
              </a:r>
            </a:p>
          </p:txBody>
        </p:sp>
        <p:sp>
          <p:nvSpPr>
            <p:cNvPr id="19" name="Rectangle 18">
              <a:extLst>
                <a:ext uri="{FF2B5EF4-FFF2-40B4-BE49-F238E27FC236}">
                  <a16:creationId xmlns:a16="http://schemas.microsoft.com/office/drawing/2014/main" id="{BA84FAE5-59D2-013E-4FE4-BFF16EA90266}"/>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59</a:t>
              </a:r>
            </a:p>
          </p:txBody>
        </p:sp>
        <p:sp>
          <p:nvSpPr>
            <p:cNvPr id="20" name="Rectangle 19">
              <a:extLst>
                <a:ext uri="{FF2B5EF4-FFF2-40B4-BE49-F238E27FC236}">
                  <a16:creationId xmlns:a16="http://schemas.microsoft.com/office/drawing/2014/main" id="{4C34B2D7-0B56-E530-7E40-9D2E709F35E6}"/>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17</a:t>
              </a:r>
            </a:p>
          </p:txBody>
        </p:sp>
      </p:grpSp>
      <p:sp>
        <p:nvSpPr>
          <p:cNvPr id="21" name="TextBox 20">
            <a:extLst>
              <a:ext uri="{FF2B5EF4-FFF2-40B4-BE49-F238E27FC236}">
                <a16:creationId xmlns:a16="http://schemas.microsoft.com/office/drawing/2014/main" id="{5EC81CE7-2713-D876-2B30-CF4B5131AC8C}"/>
              </a:ext>
            </a:extLst>
          </p:cNvPr>
          <p:cNvSpPr txBox="1"/>
          <p:nvPr/>
        </p:nvSpPr>
        <p:spPr>
          <a:xfrm>
            <a:off x="7698765" y="1530538"/>
            <a:ext cx="1095172" cy="369332"/>
          </a:xfrm>
          <a:prstGeom prst="rect">
            <a:avLst/>
          </a:prstGeom>
          <a:noFill/>
        </p:spPr>
        <p:txBody>
          <a:bodyPr wrap="none" rtlCol="0">
            <a:spAutoFit/>
          </a:bodyPr>
          <a:lstStyle/>
          <a:p>
            <a:r>
              <a:rPr lang="en-US" dirty="0" err="1"/>
              <a:t>XGBoost</a:t>
            </a:r>
            <a:endParaRPr lang="en-US" dirty="0"/>
          </a:p>
        </p:txBody>
      </p:sp>
      <p:grpSp>
        <p:nvGrpSpPr>
          <p:cNvPr id="22" name="Group 21">
            <a:extLst>
              <a:ext uri="{FF2B5EF4-FFF2-40B4-BE49-F238E27FC236}">
                <a16:creationId xmlns:a16="http://schemas.microsoft.com/office/drawing/2014/main" id="{95FFA33C-2D69-1E2B-DF3D-38E65F9D905D}"/>
              </a:ext>
            </a:extLst>
          </p:cNvPr>
          <p:cNvGrpSpPr/>
          <p:nvPr/>
        </p:nvGrpSpPr>
        <p:grpSpPr>
          <a:xfrm>
            <a:off x="9588357" y="1936351"/>
            <a:ext cx="1610185" cy="1329761"/>
            <a:chOff x="6819440" y="3878318"/>
            <a:chExt cx="2157203" cy="2103842"/>
          </a:xfrm>
        </p:grpSpPr>
        <p:sp>
          <p:nvSpPr>
            <p:cNvPr id="23" name="Rectangle 22">
              <a:extLst>
                <a:ext uri="{FF2B5EF4-FFF2-40B4-BE49-F238E27FC236}">
                  <a16:creationId xmlns:a16="http://schemas.microsoft.com/office/drawing/2014/main" id="{0254EEDE-115A-9FC3-DD2C-7DDB769D49FF}"/>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1321</a:t>
              </a:r>
            </a:p>
          </p:txBody>
        </p:sp>
        <p:sp>
          <p:nvSpPr>
            <p:cNvPr id="24" name="Rectangle 23">
              <a:extLst>
                <a:ext uri="{FF2B5EF4-FFF2-40B4-BE49-F238E27FC236}">
                  <a16:creationId xmlns:a16="http://schemas.microsoft.com/office/drawing/2014/main" id="{81AAFA81-4286-49AF-5AEF-6C0988E5BB45}"/>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1</a:t>
              </a:r>
            </a:p>
          </p:txBody>
        </p:sp>
        <p:sp>
          <p:nvSpPr>
            <p:cNvPr id="25" name="Rectangle 24">
              <a:extLst>
                <a:ext uri="{FF2B5EF4-FFF2-40B4-BE49-F238E27FC236}">
                  <a16:creationId xmlns:a16="http://schemas.microsoft.com/office/drawing/2014/main" id="{0974708B-8183-A108-991E-CCB374324EB8}"/>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28</a:t>
              </a:r>
            </a:p>
          </p:txBody>
        </p:sp>
        <p:sp>
          <p:nvSpPr>
            <p:cNvPr id="26" name="Rectangle 25">
              <a:extLst>
                <a:ext uri="{FF2B5EF4-FFF2-40B4-BE49-F238E27FC236}">
                  <a16:creationId xmlns:a16="http://schemas.microsoft.com/office/drawing/2014/main" id="{5D06E9B3-EE28-DDDC-1C58-0840E8A2CB90}"/>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48</a:t>
              </a:r>
            </a:p>
          </p:txBody>
        </p:sp>
      </p:grpSp>
      <p:sp>
        <p:nvSpPr>
          <p:cNvPr id="27" name="TextBox 26">
            <a:extLst>
              <a:ext uri="{FF2B5EF4-FFF2-40B4-BE49-F238E27FC236}">
                <a16:creationId xmlns:a16="http://schemas.microsoft.com/office/drawing/2014/main" id="{1B9A68A1-6135-570F-B297-357544494599}"/>
              </a:ext>
            </a:extLst>
          </p:cNvPr>
          <p:cNvSpPr txBox="1"/>
          <p:nvPr/>
        </p:nvSpPr>
        <p:spPr>
          <a:xfrm>
            <a:off x="9510034" y="1530538"/>
            <a:ext cx="1766830" cy="369332"/>
          </a:xfrm>
          <a:prstGeom prst="rect">
            <a:avLst/>
          </a:prstGeom>
          <a:noFill/>
        </p:spPr>
        <p:txBody>
          <a:bodyPr wrap="none" rtlCol="0">
            <a:spAutoFit/>
          </a:bodyPr>
          <a:lstStyle/>
          <a:p>
            <a:r>
              <a:rPr lang="en-US" dirty="0"/>
              <a:t>Random Forest</a:t>
            </a:r>
          </a:p>
        </p:txBody>
      </p:sp>
      <p:cxnSp>
        <p:nvCxnSpPr>
          <p:cNvPr id="29" name="Straight Arrow Connector 28">
            <a:extLst>
              <a:ext uri="{FF2B5EF4-FFF2-40B4-BE49-F238E27FC236}">
                <a16:creationId xmlns:a16="http://schemas.microsoft.com/office/drawing/2014/main" id="{DB72A68E-3B83-6134-A734-5D5A8B4248BE}"/>
              </a:ext>
            </a:extLst>
          </p:cNvPr>
          <p:cNvCxnSpPr>
            <a:cxnSpLocks/>
          </p:cNvCxnSpPr>
          <p:nvPr/>
        </p:nvCxnSpPr>
        <p:spPr>
          <a:xfrm>
            <a:off x="4183928" y="3356698"/>
            <a:ext cx="2438817" cy="99526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2A0A41B4-26A7-2517-D0B5-09383ECC879B}"/>
              </a:ext>
            </a:extLst>
          </p:cNvPr>
          <p:cNvCxnSpPr>
            <a:cxnSpLocks/>
          </p:cNvCxnSpPr>
          <p:nvPr/>
        </p:nvCxnSpPr>
        <p:spPr>
          <a:xfrm>
            <a:off x="6167024" y="3392403"/>
            <a:ext cx="784517" cy="96832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194449BA-0C05-3A54-074A-D31977AE20DE}"/>
              </a:ext>
            </a:extLst>
          </p:cNvPr>
          <p:cNvCxnSpPr>
            <a:cxnSpLocks/>
          </p:cNvCxnSpPr>
          <p:nvPr/>
        </p:nvCxnSpPr>
        <p:spPr>
          <a:xfrm flipH="1">
            <a:off x="7228127" y="3345334"/>
            <a:ext cx="1049266" cy="101539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6DD37D48-6B65-1177-B971-C17D521757C7}"/>
              </a:ext>
            </a:extLst>
          </p:cNvPr>
          <p:cNvCxnSpPr>
            <a:cxnSpLocks/>
          </p:cNvCxnSpPr>
          <p:nvPr/>
        </p:nvCxnSpPr>
        <p:spPr>
          <a:xfrm flipH="1">
            <a:off x="7558778" y="3317226"/>
            <a:ext cx="2721710" cy="1043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5B2E2F3F-96AD-9CAB-89C2-DAB0FFE8DE39}"/>
              </a:ext>
            </a:extLst>
          </p:cNvPr>
          <p:cNvSpPr txBox="1"/>
          <p:nvPr/>
        </p:nvSpPr>
        <p:spPr>
          <a:xfrm>
            <a:off x="4808300" y="3520469"/>
            <a:ext cx="357790" cy="461665"/>
          </a:xfrm>
          <a:prstGeom prst="rect">
            <a:avLst/>
          </a:prstGeom>
          <a:solidFill>
            <a:schemeClr val="bg1"/>
          </a:solidFill>
        </p:spPr>
        <p:txBody>
          <a:bodyPr wrap="none" rtlCol="0">
            <a:spAutoFit/>
          </a:bodyPr>
          <a:lstStyle/>
          <a:p>
            <a:r>
              <a:rPr lang="en-US" sz="2400" dirty="0"/>
              <a:t>2</a:t>
            </a:r>
          </a:p>
        </p:txBody>
      </p:sp>
      <p:sp>
        <p:nvSpPr>
          <p:cNvPr id="42" name="TextBox 41">
            <a:extLst>
              <a:ext uri="{FF2B5EF4-FFF2-40B4-BE49-F238E27FC236}">
                <a16:creationId xmlns:a16="http://schemas.microsoft.com/office/drawing/2014/main" id="{1348167A-B16F-86F4-80AD-5505DA7B5106}"/>
              </a:ext>
            </a:extLst>
          </p:cNvPr>
          <p:cNvSpPr txBox="1"/>
          <p:nvPr/>
        </p:nvSpPr>
        <p:spPr>
          <a:xfrm>
            <a:off x="6286326" y="3514612"/>
            <a:ext cx="357790" cy="461665"/>
          </a:xfrm>
          <a:prstGeom prst="rect">
            <a:avLst/>
          </a:prstGeom>
          <a:solidFill>
            <a:schemeClr val="bg1"/>
          </a:solidFill>
        </p:spPr>
        <p:txBody>
          <a:bodyPr wrap="none" rtlCol="0">
            <a:spAutoFit/>
          </a:bodyPr>
          <a:lstStyle/>
          <a:p>
            <a:r>
              <a:rPr lang="en-US" sz="2400" dirty="0"/>
              <a:t>0</a:t>
            </a:r>
          </a:p>
        </p:txBody>
      </p:sp>
      <p:sp>
        <p:nvSpPr>
          <p:cNvPr id="43" name="TextBox 42">
            <a:extLst>
              <a:ext uri="{FF2B5EF4-FFF2-40B4-BE49-F238E27FC236}">
                <a16:creationId xmlns:a16="http://schemas.microsoft.com/office/drawing/2014/main" id="{C94C202B-6A00-A1F8-918F-FA2CD9EC8465}"/>
              </a:ext>
            </a:extLst>
          </p:cNvPr>
          <p:cNvSpPr txBox="1"/>
          <p:nvPr/>
        </p:nvSpPr>
        <p:spPr>
          <a:xfrm>
            <a:off x="7752760" y="3514612"/>
            <a:ext cx="357790" cy="461665"/>
          </a:xfrm>
          <a:prstGeom prst="rect">
            <a:avLst/>
          </a:prstGeom>
          <a:solidFill>
            <a:schemeClr val="bg1"/>
          </a:solidFill>
        </p:spPr>
        <p:txBody>
          <a:bodyPr wrap="none" rtlCol="0">
            <a:spAutoFit/>
          </a:bodyPr>
          <a:lstStyle/>
          <a:p>
            <a:r>
              <a:rPr lang="en-US" sz="2400" dirty="0"/>
              <a:t>3</a:t>
            </a:r>
          </a:p>
        </p:txBody>
      </p:sp>
      <p:sp>
        <p:nvSpPr>
          <p:cNvPr id="44" name="TextBox 43">
            <a:extLst>
              <a:ext uri="{FF2B5EF4-FFF2-40B4-BE49-F238E27FC236}">
                <a16:creationId xmlns:a16="http://schemas.microsoft.com/office/drawing/2014/main" id="{F99730DF-690C-1FEE-C351-E41FA038BC69}"/>
              </a:ext>
            </a:extLst>
          </p:cNvPr>
          <p:cNvSpPr txBox="1"/>
          <p:nvPr/>
        </p:nvSpPr>
        <p:spPr>
          <a:xfrm>
            <a:off x="9273847" y="3483700"/>
            <a:ext cx="357790" cy="461665"/>
          </a:xfrm>
          <a:prstGeom prst="rect">
            <a:avLst/>
          </a:prstGeom>
          <a:solidFill>
            <a:schemeClr val="bg1"/>
          </a:solidFill>
        </p:spPr>
        <p:txBody>
          <a:bodyPr wrap="none" rtlCol="0">
            <a:spAutoFit/>
          </a:bodyPr>
          <a:lstStyle/>
          <a:p>
            <a:r>
              <a:rPr lang="en-US" sz="2400" dirty="0"/>
              <a:t>0</a:t>
            </a:r>
          </a:p>
        </p:txBody>
      </p:sp>
      <p:sp>
        <p:nvSpPr>
          <p:cNvPr id="59" name="TextBox 58">
            <a:extLst>
              <a:ext uri="{FF2B5EF4-FFF2-40B4-BE49-F238E27FC236}">
                <a16:creationId xmlns:a16="http://schemas.microsoft.com/office/drawing/2014/main" id="{333861A2-61DE-7FA7-86F3-524A679B5DD6}"/>
              </a:ext>
            </a:extLst>
          </p:cNvPr>
          <p:cNvSpPr txBox="1"/>
          <p:nvPr/>
        </p:nvSpPr>
        <p:spPr>
          <a:xfrm>
            <a:off x="346772" y="2245125"/>
            <a:ext cx="2074607" cy="1200329"/>
          </a:xfrm>
          <a:prstGeom prst="rect">
            <a:avLst/>
          </a:prstGeom>
          <a:noFill/>
        </p:spPr>
        <p:txBody>
          <a:bodyPr wrap="none" rtlCol="0">
            <a:spAutoFit/>
          </a:bodyPr>
          <a:lstStyle/>
          <a:p>
            <a:pPr algn="r"/>
            <a:r>
              <a:rPr lang="en-US" sz="3600" dirty="0"/>
              <a:t>Voting </a:t>
            </a:r>
          </a:p>
          <a:p>
            <a:pPr algn="r"/>
            <a:r>
              <a:rPr lang="en-US" sz="3600" dirty="0"/>
              <a:t>Classifier</a:t>
            </a:r>
          </a:p>
        </p:txBody>
      </p:sp>
      <p:cxnSp>
        <p:nvCxnSpPr>
          <p:cNvPr id="61" name="Straight Arrow Connector 60">
            <a:extLst>
              <a:ext uri="{FF2B5EF4-FFF2-40B4-BE49-F238E27FC236}">
                <a16:creationId xmlns:a16="http://schemas.microsoft.com/office/drawing/2014/main" id="{A5970E22-DCD0-0740-8F67-F5086DFE902D}"/>
              </a:ext>
            </a:extLst>
          </p:cNvPr>
          <p:cNvCxnSpPr>
            <a:cxnSpLocks/>
          </p:cNvCxnSpPr>
          <p:nvPr/>
        </p:nvCxnSpPr>
        <p:spPr>
          <a:xfrm>
            <a:off x="7053943" y="4409162"/>
            <a:ext cx="0" cy="548969"/>
          </a:xfrm>
          <a:prstGeom prst="straightConnector1">
            <a:avLst/>
          </a:prstGeom>
          <a:ln w="76200">
            <a:tailEnd type="triangle"/>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E6F0A9B2-93D4-BF90-A59F-2A3B801668DD}"/>
              </a:ext>
            </a:extLst>
          </p:cNvPr>
          <p:cNvGrpSpPr/>
          <p:nvPr/>
        </p:nvGrpSpPr>
        <p:grpSpPr>
          <a:xfrm>
            <a:off x="6167024" y="5072420"/>
            <a:ext cx="1794516" cy="1527438"/>
            <a:chOff x="6819440" y="3878318"/>
            <a:chExt cx="2157203" cy="2103842"/>
          </a:xfrm>
        </p:grpSpPr>
        <p:sp>
          <p:nvSpPr>
            <p:cNvPr id="31" name="Rectangle 30">
              <a:extLst>
                <a:ext uri="{FF2B5EF4-FFF2-40B4-BE49-F238E27FC236}">
                  <a16:creationId xmlns:a16="http://schemas.microsoft.com/office/drawing/2014/main" id="{C71851A5-819F-FCB4-8801-2DFC41F73747}"/>
                </a:ext>
              </a:extLst>
            </p:cNvPr>
            <p:cNvSpPr/>
            <p:nvPr/>
          </p:nvSpPr>
          <p:spPr>
            <a:xfrm>
              <a:off x="6819441" y="3878318"/>
              <a:ext cx="1078601" cy="1058733"/>
            </a:xfrm>
            <a:prstGeom prst="rect">
              <a:avLst/>
            </a:prstGeom>
            <a:solidFill>
              <a:schemeClr val="bg1">
                <a:alpha val="50196"/>
              </a:scheme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1143000">
                <a:spcAft>
                  <a:spcPts val="600"/>
                </a:spcAft>
              </a:pPr>
              <a:r>
                <a:rPr lang="en-US" sz="2250" kern="1200">
                  <a:solidFill>
                    <a:schemeClr val="tx1"/>
                  </a:solidFill>
                  <a:latin typeface="+mn-lt"/>
                  <a:ea typeface="+mn-ea"/>
                  <a:cs typeface="+mn-cs"/>
                </a:rPr>
                <a:t>1264</a:t>
              </a:r>
              <a:endParaRPr lang="en-US">
                <a:solidFill>
                  <a:schemeClr val="tx1"/>
                </a:solidFill>
              </a:endParaRPr>
            </a:p>
          </p:txBody>
        </p:sp>
        <p:sp>
          <p:nvSpPr>
            <p:cNvPr id="32" name="Rectangle 31">
              <a:extLst>
                <a:ext uri="{FF2B5EF4-FFF2-40B4-BE49-F238E27FC236}">
                  <a16:creationId xmlns:a16="http://schemas.microsoft.com/office/drawing/2014/main" id="{25FE2610-2C5B-7CB8-79EB-D77E275350DF}"/>
                </a:ext>
              </a:extLst>
            </p:cNvPr>
            <p:cNvSpPr/>
            <p:nvPr/>
          </p:nvSpPr>
          <p:spPr>
            <a:xfrm>
              <a:off x="7898042" y="3878318"/>
              <a:ext cx="1078601" cy="1058733"/>
            </a:xfrm>
            <a:prstGeom prst="rect">
              <a:avLst/>
            </a:prstGeom>
            <a:solidFill>
              <a:schemeClr val="bg1">
                <a:alpha val="50196"/>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1143000">
                <a:spcAft>
                  <a:spcPts val="600"/>
                </a:spcAft>
              </a:pPr>
              <a:r>
                <a:rPr lang="en-US" sz="2250" kern="1200">
                  <a:solidFill>
                    <a:schemeClr val="tx1"/>
                  </a:solidFill>
                  <a:latin typeface="+mn-lt"/>
                  <a:ea typeface="+mn-ea"/>
                  <a:cs typeface="+mn-cs"/>
                </a:rPr>
                <a:t>58</a:t>
              </a:r>
              <a:endParaRPr lang="en-US">
                <a:solidFill>
                  <a:schemeClr val="tx1"/>
                </a:solidFill>
              </a:endParaRPr>
            </a:p>
          </p:txBody>
        </p:sp>
        <p:sp>
          <p:nvSpPr>
            <p:cNvPr id="34" name="Rectangle 33">
              <a:extLst>
                <a:ext uri="{FF2B5EF4-FFF2-40B4-BE49-F238E27FC236}">
                  <a16:creationId xmlns:a16="http://schemas.microsoft.com/office/drawing/2014/main" id="{D0B89B19-11E6-581F-2E49-52FEA1147E54}"/>
                </a:ext>
              </a:extLst>
            </p:cNvPr>
            <p:cNvSpPr/>
            <p:nvPr/>
          </p:nvSpPr>
          <p:spPr>
            <a:xfrm>
              <a:off x="7898042" y="4937052"/>
              <a:ext cx="1078601" cy="1045108"/>
            </a:xfrm>
            <a:prstGeom prst="rect">
              <a:avLst/>
            </a:prstGeom>
            <a:solidFill>
              <a:schemeClr val="bg1">
                <a:alpha val="65882"/>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1143000">
                <a:spcAft>
                  <a:spcPts val="600"/>
                </a:spcAft>
              </a:pPr>
              <a:r>
                <a:rPr lang="en-US" sz="2250" kern="1200">
                  <a:solidFill>
                    <a:schemeClr val="tx1"/>
                  </a:solidFill>
                  <a:latin typeface="+mn-lt"/>
                  <a:ea typeface="+mn-ea"/>
                  <a:cs typeface="+mn-cs"/>
                </a:rPr>
                <a:t>64</a:t>
              </a:r>
              <a:endParaRPr lang="en-US">
                <a:solidFill>
                  <a:schemeClr val="tx1"/>
                </a:solidFill>
              </a:endParaRPr>
            </a:p>
          </p:txBody>
        </p:sp>
        <p:sp>
          <p:nvSpPr>
            <p:cNvPr id="35" name="Rectangle 34">
              <a:extLst>
                <a:ext uri="{FF2B5EF4-FFF2-40B4-BE49-F238E27FC236}">
                  <a16:creationId xmlns:a16="http://schemas.microsoft.com/office/drawing/2014/main" id="{B29DFE47-7387-6884-2730-D54027654B07}"/>
                </a:ext>
              </a:extLst>
            </p:cNvPr>
            <p:cNvSpPr/>
            <p:nvPr/>
          </p:nvSpPr>
          <p:spPr>
            <a:xfrm>
              <a:off x="6819440" y="4937052"/>
              <a:ext cx="1078601" cy="1045108"/>
            </a:xfrm>
            <a:prstGeom prst="rect">
              <a:avLst/>
            </a:prstGeom>
            <a:solidFill>
              <a:schemeClr val="bg1">
                <a:alpha val="4902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1143000">
                <a:spcAft>
                  <a:spcPts val="600"/>
                </a:spcAft>
              </a:pPr>
              <a:r>
                <a:rPr lang="en-US" sz="2250" kern="1200">
                  <a:solidFill>
                    <a:schemeClr val="tx1"/>
                  </a:solidFill>
                  <a:latin typeface="+mn-lt"/>
                  <a:ea typeface="+mn-ea"/>
                  <a:cs typeface="+mn-cs"/>
                </a:rPr>
                <a:t>12</a:t>
              </a:r>
              <a:endParaRPr lang="en-US">
                <a:solidFill>
                  <a:schemeClr val="tx1"/>
                </a:solidFill>
              </a:endParaRPr>
            </a:p>
          </p:txBody>
        </p:sp>
      </p:grpSp>
      <p:sp>
        <p:nvSpPr>
          <p:cNvPr id="36" name="Oval 35">
            <a:extLst>
              <a:ext uri="{FF2B5EF4-FFF2-40B4-BE49-F238E27FC236}">
                <a16:creationId xmlns:a16="http://schemas.microsoft.com/office/drawing/2014/main" id="{3DA2A4B5-ACAA-C73B-7EC8-AACAD1F9A92A}"/>
              </a:ext>
            </a:extLst>
          </p:cNvPr>
          <p:cNvSpPr/>
          <p:nvPr/>
        </p:nvSpPr>
        <p:spPr>
          <a:xfrm>
            <a:off x="6024976" y="5798725"/>
            <a:ext cx="2014550" cy="843494"/>
          </a:xfrm>
          <a:prstGeom prst="ellipse">
            <a:avLst/>
          </a:prstGeom>
          <a:noFill/>
          <a:ln w="28575">
            <a:solidFill>
              <a:srgbClr val="92D050"/>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a:extLst>
              <a:ext uri="{FF2B5EF4-FFF2-40B4-BE49-F238E27FC236}">
                <a16:creationId xmlns:a16="http://schemas.microsoft.com/office/drawing/2014/main" id="{F54B7A9A-1B79-FFD3-9D94-E48569DC9027}"/>
              </a:ext>
            </a:extLst>
          </p:cNvPr>
          <p:cNvSpPr txBox="1"/>
          <p:nvPr/>
        </p:nvSpPr>
        <p:spPr>
          <a:xfrm>
            <a:off x="8573047" y="5958861"/>
            <a:ext cx="2113079" cy="492443"/>
          </a:xfrm>
          <a:prstGeom prst="rect">
            <a:avLst/>
          </a:prstGeom>
          <a:noFill/>
        </p:spPr>
        <p:txBody>
          <a:bodyPr wrap="none" rtlCol="0">
            <a:spAutoFit/>
          </a:bodyPr>
          <a:lstStyle/>
          <a:p>
            <a:r>
              <a:rPr lang="en-US" sz="2600" dirty="0"/>
              <a:t>Recall = 84%</a:t>
            </a:r>
          </a:p>
        </p:txBody>
      </p:sp>
      <p:cxnSp>
        <p:nvCxnSpPr>
          <p:cNvPr id="40" name="Straight Arrow Connector 39">
            <a:extLst>
              <a:ext uri="{FF2B5EF4-FFF2-40B4-BE49-F238E27FC236}">
                <a16:creationId xmlns:a16="http://schemas.microsoft.com/office/drawing/2014/main" id="{23DA5137-712F-B5ED-62E8-5C6A9676B05B}"/>
              </a:ext>
            </a:extLst>
          </p:cNvPr>
          <p:cNvCxnSpPr>
            <a:endCxn id="37" idx="1"/>
          </p:cNvCxnSpPr>
          <p:nvPr/>
        </p:nvCxnSpPr>
        <p:spPr>
          <a:xfrm flipV="1">
            <a:off x="8110550" y="6205083"/>
            <a:ext cx="462497" cy="15388"/>
          </a:xfrm>
          <a:prstGeom prst="straightConnector1">
            <a:avLst/>
          </a:prstGeom>
          <a:ln w="38100">
            <a:solidFill>
              <a:srgbClr val="92D050"/>
            </a:solidFill>
            <a:tailEnd type="triangle"/>
          </a:ln>
        </p:spPr>
        <p:style>
          <a:lnRef idx="1">
            <a:schemeClr val="accent1"/>
          </a:lnRef>
          <a:fillRef idx="0">
            <a:schemeClr val="accent1"/>
          </a:fillRef>
          <a:effectRef idx="0">
            <a:schemeClr val="accent1"/>
          </a:effectRef>
          <a:fontRef idx="minor">
            <a:schemeClr val="tx1"/>
          </a:fontRef>
        </p:style>
      </p:cxnSp>
      <p:pic>
        <p:nvPicPr>
          <p:cNvPr id="45" name="Picture 44" descr="A graph of a curve&#10;&#10;Description automatically generated with medium confidence">
            <a:extLst>
              <a:ext uri="{FF2B5EF4-FFF2-40B4-BE49-F238E27FC236}">
                <a16:creationId xmlns:a16="http://schemas.microsoft.com/office/drawing/2014/main" id="{2780E70E-1469-29A4-26AC-3EB120D83189}"/>
              </a:ext>
            </a:extLst>
          </p:cNvPr>
          <p:cNvPicPr>
            <a:picLocks noChangeAspect="1"/>
          </p:cNvPicPr>
          <p:nvPr/>
        </p:nvPicPr>
        <p:blipFill>
          <a:blip r:embed="rId3"/>
          <a:stretch>
            <a:fillRect/>
          </a:stretch>
        </p:blipFill>
        <p:spPr>
          <a:xfrm>
            <a:off x="296288" y="4496152"/>
            <a:ext cx="2989890" cy="2315056"/>
          </a:xfrm>
          <a:prstGeom prst="rect">
            <a:avLst/>
          </a:prstGeom>
        </p:spPr>
      </p:pic>
      <p:sp>
        <p:nvSpPr>
          <p:cNvPr id="46" name="TextBox 45">
            <a:extLst>
              <a:ext uri="{FF2B5EF4-FFF2-40B4-BE49-F238E27FC236}">
                <a16:creationId xmlns:a16="http://schemas.microsoft.com/office/drawing/2014/main" id="{CA940872-48BB-CEE2-8E01-6165ED86CECF}"/>
              </a:ext>
            </a:extLst>
          </p:cNvPr>
          <p:cNvSpPr txBox="1"/>
          <p:nvPr/>
        </p:nvSpPr>
        <p:spPr>
          <a:xfrm>
            <a:off x="2685838" y="5594863"/>
            <a:ext cx="2680542" cy="492443"/>
          </a:xfrm>
          <a:prstGeom prst="rect">
            <a:avLst/>
          </a:prstGeom>
          <a:solidFill>
            <a:schemeClr val="bg1"/>
          </a:solidFill>
        </p:spPr>
        <p:txBody>
          <a:bodyPr wrap="none" rtlCol="0">
            <a:spAutoFit/>
          </a:bodyPr>
          <a:lstStyle/>
          <a:p>
            <a:r>
              <a:rPr lang="en-US" sz="2600" dirty="0"/>
              <a:t>ROC AUC = 0.94</a:t>
            </a:r>
          </a:p>
        </p:txBody>
      </p:sp>
      <p:sp>
        <p:nvSpPr>
          <p:cNvPr id="47" name="Left Brace 46">
            <a:extLst>
              <a:ext uri="{FF2B5EF4-FFF2-40B4-BE49-F238E27FC236}">
                <a16:creationId xmlns:a16="http://schemas.microsoft.com/office/drawing/2014/main" id="{EB0ABBB7-822E-F921-D98A-377D08EDE226}"/>
              </a:ext>
            </a:extLst>
          </p:cNvPr>
          <p:cNvSpPr/>
          <p:nvPr/>
        </p:nvSpPr>
        <p:spPr>
          <a:xfrm>
            <a:off x="5403336" y="5057572"/>
            <a:ext cx="189518" cy="1567026"/>
          </a:xfrm>
          <a:prstGeom prst="leftBrace">
            <a:avLst>
              <a:gd name="adj1" fmla="val 62851"/>
              <a:gd name="adj2" fmla="val 50000"/>
            </a:avLst>
          </a:prstGeom>
          <a:ln w="38100">
            <a:solidFill>
              <a:srgbClr val="00B0F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8" name="TextBox 47">
            <a:extLst>
              <a:ext uri="{FF2B5EF4-FFF2-40B4-BE49-F238E27FC236}">
                <a16:creationId xmlns:a16="http://schemas.microsoft.com/office/drawing/2014/main" id="{25975186-7CA3-68AC-D079-6FB948BCF424}"/>
              </a:ext>
            </a:extLst>
          </p:cNvPr>
          <p:cNvSpPr txBox="1"/>
          <p:nvPr/>
        </p:nvSpPr>
        <p:spPr>
          <a:xfrm>
            <a:off x="8573047" y="5015056"/>
            <a:ext cx="2808782" cy="461665"/>
          </a:xfrm>
          <a:prstGeom prst="rect">
            <a:avLst/>
          </a:prstGeom>
          <a:noFill/>
        </p:spPr>
        <p:txBody>
          <a:bodyPr wrap="none" rtlCol="0">
            <a:spAutoFit/>
          </a:bodyPr>
          <a:lstStyle/>
          <a:p>
            <a:r>
              <a:rPr lang="en-US" sz="2400" dirty="0"/>
              <a:t>Reasonable FP rate</a:t>
            </a:r>
          </a:p>
        </p:txBody>
      </p:sp>
      <p:sp>
        <p:nvSpPr>
          <p:cNvPr id="49" name="Rectangle 48">
            <a:extLst>
              <a:ext uri="{FF2B5EF4-FFF2-40B4-BE49-F238E27FC236}">
                <a16:creationId xmlns:a16="http://schemas.microsoft.com/office/drawing/2014/main" id="{C8E8B3D2-8548-1EBA-6BE1-9A40E383EDE1}"/>
              </a:ext>
            </a:extLst>
          </p:cNvPr>
          <p:cNvSpPr/>
          <p:nvPr/>
        </p:nvSpPr>
        <p:spPr>
          <a:xfrm>
            <a:off x="7064281" y="5082310"/>
            <a:ext cx="897259" cy="758774"/>
          </a:xfrm>
          <a:prstGeom prst="rect">
            <a:avLst/>
          </a:prstGeom>
          <a:noFill/>
          <a:ln w="38100">
            <a:solidFill>
              <a:srgbClr val="FF7E79"/>
            </a:solidFill>
            <a:prstDash val="dash"/>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Straight Arrow Connector 49">
            <a:extLst>
              <a:ext uri="{FF2B5EF4-FFF2-40B4-BE49-F238E27FC236}">
                <a16:creationId xmlns:a16="http://schemas.microsoft.com/office/drawing/2014/main" id="{85DF5E77-29EA-26E5-F6A1-1F75A8396A73}"/>
              </a:ext>
            </a:extLst>
          </p:cNvPr>
          <p:cNvCxnSpPr>
            <a:cxnSpLocks/>
            <a:endCxn id="48" idx="1"/>
          </p:cNvCxnSpPr>
          <p:nvPr/>
        </p:nvCxnSpPr>
        <p:spPr>
          <a:xfrm flipV="1">
            <a:off x="8048188" y="5245889"/>
            <a:ext cx="524859" cy="238526"/>
          </a:xfrm>
          <a:prstGeom prst="straightConnector1">
            <a:avLst/>
          </a:prstGeom>
          <a:ln w="38100">
            <a:solidFill>
              <a:srgbClr val="FF7E79"/>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701525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Custom 8">
      <a:dk1>
        <a:sysClr val="windowText" lastClr="000000"/>
      </a:dk1>
      <a:lt1>
        <a:sysClr val="window" lastClr="FFFFFF"/>
      </a:lt1>
      <a:dk2>
        <a:srgbClr val="696464"/>
      </a:dk2>
      <a:lt2>
        <a:srgbClr val="E9E5DC"/>
      </a:lt2>
      <a:accent1>
        <a:srgbClr val="96A9A9"/>
      </a:accent1>
      <a:accent2>
        <a:srgbClr val="CB581F"/>
      </a:accent2>
      <a:accent3>
        <a:srgbClr val="A28E6A"/>
      </a:accent3>
      <a:accent4>
        <a:srgbClr val="956251"/>
      </a:accent4>
      <a:accent5>
        <a:srgbClr val="918485"/>
      </a:accent5>
      <a:accent6>
        <a:srgbClr val="855D5D"/>
      </a:accent6>
      <a:hlink>
        <a:srgbClr val="D0690C"/>
      </a:hlink>
      <a:folHlink>
        <a:srgbClr val="9696A0"/>
      </a:folHlink>
    </a:clrScheme>
    <a:fontScheme name="Savon">
      <a:majorFont>
        <a:latin typeface="Georgia Pro Cond Black"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eorgia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17264</TotalTime>
  <Words>1095</Words>
  <Application>Microsoft Macintosh PowerPoint</Application>
  <PresentationFormat>Widescreen</PresentationFormat>
  <Paragraphs>151</Paragraphs>
  <Slides>13</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Calibri</vt:lpstr>
      <vt:lpstr>Garamond</vt:lpstr>
      <vt:lpstr>Georgia Pro</vt:lpstr>
      <vt:lpstr>Georgia Pro Cond Black</vt:lpstr>
      <vt:lpstr>Wingdings</vt:lpstr>
      <vt:lpstr>SavonVTI</vt:lpstr>
      <vt:lpstr>At-Risk Detection using LMS Behavior</vt:lpstr>
      <vt:lpstr>Motivation</vt:lpstr>
      <vt:lpstr>Motivation</vt:lpstr>
      <vt:lpstr>Average Logins Per Course</vt:lpstr>
      <vt:lpstr>Content Completion Ratio</vt:lpstr>
      <vt:lpstr>Modeling</vt:lpstr>
      <vt:lpstr>Modeling</vt:lpstr>
      <vt:lpstr>Final Model: Voting Classifier</vt:lpstr>
      <vt:lpstr>Results</vt:lpstr>
      <vt:lpstr>API Demo!</vt:lpstr>
      <vt:lpstr>Conclusions</vt:lpstr>
      <vt:lpstr>Next Steps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At-Risk Detection using LMS Behavior</dc:title>
  <dc:creator>Microsoft Office User</dc:creator>
  <cp:lastModifiedBy>Microsoft Office User</cp:lastModifiedBy>
  <cp:revision>39</cp:revision>
  <dcterms:created xsi:type="dcterms:W3CDTF">2024-01-06T18:31:08Z</dcterms:created>
  <dcterms:modified xsi:type="dcterms:W3CDTF">2024-01-18T18:15:34Z</dcterms:modified>
</cp:coreProperties>
</file>

<file path=docProps/thumbnail.jpeg>
</file>